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1705" r:id="rId2"/>
    <p:sldId id="1665" r:id="rId3"/>
    <p:sldId id="410" r:id="rId4"/>
    <p:sldId id="1739" r:id="rId5"/>
    <p:sldId id="1740" r:id="rId6"/>
    <p:sldId id="1541" r:id="rId7"/>
    <p:sldId id="488" r:id="rId8"/>
    <p:sldId id="490" r:id="rId9"/>
    <p:sldId id="492" r:id="rId10"/>
    <p:sldId id="493" r:id="rId11"/>
    <p:sldId id="494" r:id="rId12"/>
    <p:sldId id="495" r:id="rId13"/>
    <p:sldId id="1710" r:id="rId14"/>
    <p:sldId id="1709" r:id="rId15"/>
    <p:sldId id="1667" r:id="rId16"/>
    <p:sldId id="1670" r:id="rId17"/>
    <p:sldId id="1668" r:id="rId18"/>
    <p:sldId id="1741" r:id="rId19"/>
    <p:sldId id="1720" r:id="rId20"/>
    <p:sldId id="1737" r:id="rId21"/>
    <p:sldId id="1706" r:id="rId22"/>
    <p:sldId id="1680" r:id="rId23"/>
    <p:sldId id="1731" r:id="rId24"/>
    <p:sldId id="1733" r:id="rId25"/>
    <p:sldId id="1732" r:id="rId26"/>
    <p:sldId id="1743" r:id="rId27"/>
    <p:sldId id="257" r:id="rId28"/>
    <p:sldId id="1695" r:id="rId29"/>
    <p:sldId id="1738" r:id="rId30"/>
    <p:sldId id="1742" r:id="rId31"/>
    <p:sldId id="1726" r:id="rId32"/>
    <p:sldId id="1666" r:id="rId33"/>
    <p:sldId id="1727" r:id="rId34"/>
    <p:sldId id="1729" r:id="rId35"/>
    <p:sldId id="1730" r:id="rId36"/>
    <p:sldId id="170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65"/>
    <p:restoredTop sz="84959"/>
  </p:normalViewPr>
  <p:slideViewPr>
    <p:cSldViewPr snapToGrid="0" snapToObjects="1">
      <p:cViewPr varScale="1">
        <p:scale>
          <a:sx n="137" d="100"/>
          <a:sy n="137" d="100"/>
        </p:scale>
        <p:origin x="776" y="184"/>
      </p:cViewPr>
      <p:guideLst/>
    </p:cSldViewPr>
  </p:slideViewPr>
  <p:outlineViewPr>
    <p:cViewPr>
      <p:scale>
        <a:sx n="33" d="100"/>
        <a:sy n="33" d="100"/>
      </p:scale>
      <p:origin x="0" y="-337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96CC2D-EFCE-E344-8727-DD807F6E1D8B}" type="datetimeFigureOut">
              <a:rPr lang="en-US" smtClean="0"/>
              <a:t>6/11/20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03205B-70B2-6641-B2E1-D741F49B25E8}" type="slidenum">
              <a:rPr lang="en-US" smtClean="0"/>
              <a:t>‹#›</a:t>
            </a:fld>
            <a:endParaRPr lang="en-US"/>
          </a:p>
        </p:txBody>
      </p:sp>
    </p:spTree>
    <p:extLst>
      <p:ext uri="{BB962C8B-B14F-4D97-AF65-F5344CB8AC3E}">
        <p14:creationId xmlns:p14="http://schemas.microsoft.com/office/powerpoint/2010/main" val="154421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1D9665-EDDC-4B65-A5EC-9F3F11A394B6}" type="slidenum">
              <a:rPr lang="zh-CN" altLang="en-US" smtClean="0"/>
              <a:t>3</a:t>
            </a:fld>
            <a:endParaRPr lang="zh-CN" altLang="en-US"/>
          </a:p>
        </p:txBody>
      </p:sp>
    </p:spTree>
    <p:extLst>
      <p:ext uri="{BB962C8B-B14F-4D97-AF65-F5344CB8AC3E}">
        <p14:creationId xmlns:p14="http://schemas.microsoft.com/office/powerpoint/2010/main" val="4182367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03205B-70B2-6641-B2E1-D741F49B25E8}" type="slidenum">
              <a:rPr lang="en-US" smtClean="0"/>
              <a:t>15</a:t>
            </a:fld>
            <a:endParaRPr lang="en-US"/>
          </a:p>
        </p:txBody>
      </p:sp>
    </p:spTree>
    <p:extLst>
      <p:ext uri="{BB962C8B-B14F-4D97-AF65-F5344CB8AC3E}">
        <p14:creationId xmlns:p14="http://schemas.microsoft.com/office/powerpoint/2010/main" val="835105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a:t>
            </a:r>
            <a:r>
              <a:rPr lang="en-US" altLang="zh-CN" baseline="0" dirty="0"/>
              <a:t> design consideration is that graphs in different scenarios require different supports</a:t>
            </a:r>
          </a:p>
          <a:p>
            <a:pPr marL="171450" indent="-171450">
              <a:buFont typeface="Arial" charset="0"/>
              <a:buChar char="•"/>
            </a:pPr>
            <a:r>
              <a:rPr lang="en-US" altLang="zh-CN" baseline="0" dirty="0"/>
              <a:t>Community detection: system needs to be memory efficient, and support random walk and graph sampling</a:t>
            </a:r>
          </a:p>
          <a:p>
            <a:pPr marL="171450" indent="-171450">
              <a:buFont typeface="Arial" charset="0"/>
              <a:buChar char="•"/>
            </a:pPr>
            <a:r>
              <a:rPr lang="en-US" altLang="zh-CN" dirty="0"/>
              <a:t>Drug discovery,</a:t>
            </a:r>
            <a:r>
              <a:rPr lang="en-US" altLang="zh-CN" baseline="0" dirty="0"/>
              <a:t> protein property prediction: batching is a high priority</a:t>
            </a:r>
          </a:p>
          <a:p>
            <a:pPr marL="171450" indent="-171450">
              <a:buFont typeface="Arial" charset="0"/>
              <a:buChar char="•"/>
            </a:pPr>
            <a:r>
              <a:rPr lang="en-US" altLang="zh-CN" dirty="0"/>
              <a:t>The</a:t>
            </a:r>
            <a:r>
              <a:rPr lang="en-US" altLang="zh-CN" baseline="0" dirty="0"/>
              <a:t> system should support graph mutation</a:t>
            </a:r>
          </a:p>
          <a:p>
            <a:pPr marL="171450" indent="-171450">
              <a:buFont typeface="Arial" charset="0"/>
              <a:buChar char="•"/>
            </a:pPr>
            <a:r>
              <a:rPr lang="en-US" altLang="zh-CN" baseline="0" dirty="0"/>
              <a:t>For example, this graph here represents the interactions in a search engine. A task could be given a query, what is the page returned? This can be casted as a link prediction problem on this graph.</a:t>
            </a:r>
          </a:p>
          <a:p>
            <a:pPr marL="171450" indent="-171450">
              <a:buFont typeface="Arial" charset="0"/>
              <a:buChar char="•"/>
            </a:pPr>
            <a:endParaRPr lang="en-US" altLang="zh-CN" dirty="0"/>
          </a:p>
        </p:txBody>
      </p:sp>
      <p:sp>
        <p:nvSpPr>
          <p:cNvPr id="4" name="灯片编号占位符 3"/>
          <p:cNvSpPr>
            <a:spLocks noGrp="1"/>
          </p:cNvSpPr>
          <p:nvPr>
            <p:ph type="sldNum" sz="quarter" idx="10"/>
          </p:nvPr>
        </p:nvSpPr>
        <p:spPr/>
        <p:txBody>
          <a:bodyPr/>
          <a:lstStyle/>
          <a:p>
            <a:fld id="{DA1D9665-EDDC-4B65-A5EC-9F3F11A394B6}" type="slidenum">
              <a:rPr lang="zh-CN" altLang="en-US" smtClean="0"/>
              <a:t>21</a:t>
            </a:fld>
            <a:endParaRPr lang="zh-CN" altLang="en-US"/>
          </a:p>
        </p:txBody>
      </p:sp>
    </p:spTree>
    <p:extLst>
      <p:ext uri="{BB962C8B-B14F-4D97-AF65-F5344CB8AC3E}">
        <p14:creationId xmlns:p14="http://schemas.microsoft.com/office/powerpoint/2010/main" val="3805473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model can be trained in less than one hour as it converges to produce good results. This example also shows the possible ambiguity of relationships, and how the model deals with it.</a:t>
            </a:r>
          </a:p>
        </p:txBody>
      </p:sp>
      <p:sp>
        <p:nvSpPr>
          <p:cNvPr id="4" name="Slide Number Placeholder 3"/>
          <p:cNvSpPr>
            <a:spLocks noGrp="1"/>
          </p:cNvSpPr>
          <p:nvPr>
            <p:ph type="sldNum" sz="quarter" idx="5"/>
          </p:nvPr>
        </p:nvSpPr>
        <p:spPr/>
        <p:txBody>
          <a:bodyPr/>
          <a:lstStyle/>
          <a:p>
            <a:fld id="{1463F541-FB2C-6946-A3AC-BA4AA77BD1D3}" type="slidenum">
              <a:rPr lang="en-US" smtClean="0"/>
              <a:t>27</a:t>
            </a:fld>
            <a:endParaRPr lang="en-US"/>
          </a:p>
        </p:txBody>
      </p:sp>
    </p:spTree>
    <p:extLst>
      <p:ext uri="{BB962C8B-B14F-4D97-AF65-F5344CB8AC3E}">
        <p14:creationId xmlns:p14="http://schemas.microsoft.com/office/powerpoint/2010/main" val="2370860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003205B-70B2-6641-B2E1-D741F49B25E8}" type="slidenum">
              <a:rPr lang="en-US" smtClean="0"/>
              <a:t>31</a:t>
            </a:fld>
            <a:endParaRPr lang="en-US"/>
          </a:p>
        </p:txBody>
      </p:sp>
    </p:spTree>
    <p:extLst>
      <p:ext uri="{BB962C8B-B14F-4D97-AF65-F5344CB8AC3E}">
        <p14:creationId xmlns:p14="http://schemas.microsoft.com/office/powerpoint/2010/main" val="2220078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003205B-70B2-6641-B2E1-D741F49B25E8}" type="slidenum">
              <a:rPr lang="en-US" smtClean="0"/>
              <a:t>34</a:t>
            </a:fld>
            <a:endParaRPr lang="en-US"/>
          </a:p>
        </p:txBody>
      </p:sp>
    </p:spTree>
    <p:extLst>
      <p:ext uri="{BB962C8B-B14F-4D97-AF65-F5344CB8AC3E}">
        <p14:creationId xmlns:p14="http://schemas.microsoft.com/office/powerpoint/2010/main" val="3188132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03205B-70B2-6641-B2E1-D741F49B25E8}" type="slidenum">
              <a:rPr lang="en-US" smtClean="0"/>
              <a:t>36</a:t>
            </a:fld>
            <a:endParaRPr lang="en-US"/>
          </a:p>
        </p:txBody>
      </p:sp>
    </p:spTree>
    <p:extLst>
      <p:ext uri="{BB962C8B-B14F-4D97-AF65-F5344CB8AC3E}">
        <p14:creationId xmlns:p14="http://schemas.microsoft.com/office/powerpoint/2010/main" val="3803734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63F0595-3BD6-764D-B579-902B2A5E6FAE}" type="datetimeFigureOut">
              <a:rPr lang="en-US" smtClean="0"/>
              <a:t>6/11/20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660844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3F0595-3BD6-764D-B579-902B2A5E6FAE}" type="datetimeFigureOut">
              <a:rPr lang="en-US" smtClean="0"/>
              <a:t>6/11/20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424464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3F0595-3BD6-764D-B579-902B2A5E6FAE}" type="datetimeFigureOut">
              <a:rPr lang="en-US" smtClean="0"/>
              <a:t>6/11/20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34545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3F0595-3BD6-764D-B579-902B2A5E6FAE}" type="datetimeFigureOut">
              <a:rPr lang="en-US" smtClean="0"/>
              <a:t>6/11/20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A841C-F492-214F-BE74-25F879D30845}" type="slidenum">
              <a:rPr lang="en-US" smtClean="0"/>
              <a:t>‹#›</a:t>
            </a:fld>
            <a:endParaRPr lang="en-US"/>
          </a:p>
        </p:txBody>
      </p:sp>
      <p:pic>
        <p:nvPicPr>
          <p:cNvPr id="7" name="Picture 6">
            <a:extLst>
              <a:ext uri="{FF2B5EF4-FFF2-40B4-BE49-F238E27FC236}">
                <a16:creationId xmlns:a16="http://schemas.microsoft.com/office/drawing/2014/main" id="{3340A334-2D8F-254D-A17D-43C7BC5CFB83}"/>
              </a:ext>
            </a:extLst>
          </p:cNvPr>
          <p:cNvPicPr>
            <a:picLocks noChangeAspect="1"/>
          </p:cNvPicPr>
          <p:nvPr userDrawn="1"/>
        </p:nvPicPr>
        <p:blipFill>
          <a:blip r:embed="rId2"/>
          <a:stretch>
            <a:fillRect/>
          </a:stretch>
        </p:blipFill>
        <p:spPr>
          <a:xfrm>
            <a:off x="116738" y="6326104"/>
            <a:ext cx="810696" cy="425615"/>
          </a:xfrm>
          <a:prstGeom prst="rect">
            <a:avLst/>
          </a:prstGeom>
        </p:spPr>
      </p:pic>
    </p:spTree>
    <p:extLst>
      <p:ext uri="{BB962C8B-B14F-4D97-AF65-F5344CB8AC3E}">
        <p14:creationId xmlns:p14="http://schemas.microsoft.com/office/powerpoint/2010/main" val="424265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3F0595-3BD6-764D-B579-902B2A5E6FAE}" type="datetimeFigureOut">
              <a:rPr lang="en-US" smtClean="0"/>
              <a:t>6/11/20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987760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3F0595-3BD6-764D-B579-902B2A5E6FAE}" type="datetimeFigureOut">
              <a:rPr lang="en-US" smtClean="0"/>
              <a:t>6/11/20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1243762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3F0595-3BD6-764D-B579-902B2A5E6FAE}" type="datetimeFigureOut">
              <a:rPr lang="en-US" smtClean="0"/>
              <a:t>6/11/20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EA841C-F492-214F-BE74-25F879D30845}" type="slidenum">
              <a:rPr lang="en-US" smtClean="0"/>
              <a:t>‹#›</a:t>
            </a:fld>
            <a:endParaRPr lang="en-US"/>
          </a:p>
        </p:txBody>
      </p:sp>
      <p:pic>
        <p:nvPicPr>
          <p:cNvPr id="10" name="Picture 9">
            <a:extLst>
              <a:ext uri="{FF2B5EF4-FFF2-40B4-BE49-F238E27FC236}">
                <a16:creationId xmlns:a16="http://schemas.microsoft.com/office/drawing/2014/main" id="{81DFEF60-8191-EA4C-9D07-0070BD69FDCE}"/>
              </a:ext>
            </a:extLst>
          </p:cNvPr>
          <p:cNvPicPr>
            <a:picLocks noChangeAspect="1"/>
          </p:cNvPicPr>
          <p:nvPr userDrawn="1"/>
        </p:nvPicPr>
        <p:blipFill>
          <a:blip r:embed="rId2"/>
          <a:stretch>
            <a:fillRect/>
          </a:stretch>
        </p:blipFill>
        <p:spPr>
          <a:xfrm>
            <a:off x="6813331" y="6264395"/>
            <a:ext cx="1045779" cy="549034"/>
          </a:xfrm>
          <a:prstGeom prst="rect">
            <a:avLst/>
          </a:prstGeom>
        </p:spPr>
      </p:pic>
    </p:spTree>
    <p:extLst>
      <p:ext uri="{BB962C8B-B14F-4D97-AF65-F5344CB8AC3E}">
        <p14:creationId xmlns:p14="http://schemas.microsoft.com/office/powerpoint/2010/main" val="309996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3F0595-3BD6-764D-B579-902B2A5E6FAE}" type="datetimeFigureOut">
              <a:rPr lang="en-US" smtClean="0"/>
              <a:t>6/11/20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317276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3F0595-3BD6-764D-B579-902B2A5E6FAE}" type="datetimeFigureOut">
              <a:rPr lang="en-US" smtClean="0"/>
              <a:t>6/11/20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263786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3F0595-3BD6-764D-B579-902B2A5E6FAE}" type="datetimeFigureOut">
              <a:rPr lang="en-US" smtClean="0"/>
              <a:t>6/11/20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1048584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3F0595-3BD6-764D-B579-902B2A5E6FAE}" type="datetimeFigureOut">
              <a:rPr lang="en-US" smtClean="0"/>
              <a:t>6/11/20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1301522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05248"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3F0595-3BD6-764D-B579-902B2A5E6FAE}" type="datetimeFigureOut">
              <a:rPr lang="en-US" smtClean="0"/>
              <a:t>6/11/20</a:t>
            </a:fld>
            <a:endParaRPr lang="en-US"/>
          </a:p>
        </p:txBody>
      </p:sp>
      <p:sp>
        <p:nvSpPr>
          <p:cNvPr id="5" name="Footer Placeholder 4"/>
          <p:cNvSpPr>
            <a:spLocks noGrp="1"/>
          </p:cNvSpPr>
          <p:nvPr>
            <p:ph type="ftr" sz="quarter" idx="3"/>
          </p:nvPr>
        </p:nvSpPr>
        <p:spPr>
          <a:xfrm>
            <a:off x="6377048" y="6356350"/>
            <a:ext cx="177635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EA841C-F492-214F-BE74-25F879D30845}" type="slidenum">
              <a:rPr lang="en-US" smtClean="0"/>
              <a:t>‹#›</a:t>
            </a:fld>
            <a:endParaRPr lang="en-US"/>
          </a:p>
        </p:txBody>
      </p:sp>
      <p:pic>
        <p:nvPicPr>
          <p:cNvPr id="8" name="Picture 7">
            <a:extLst>
              <a:ext uri="{FF2B5EF4-FFF2-40B4-BE49-F238E27FC236}">
                <a16:creationId xmlns:a16="http://schemas.microsoft.com/office/drawing/2014/main" id="{B38957BD-2558-7545-A13B-8AD69986E24F}"/>
              </a:ext>
            </a:extLst>
          </p:cNvPr>
          <p:cNvPicPr>
            <a:picLocks noChangeAspect="1"/>
          </p:cNvPicPr>
          <p:nvPr userDrawn="1"/>
        </p:nvPicPr>
        <p:blipFill>
          <a:blip r:embed="rId13"/>
          <a:stretch>
            <a:fillRect/>
          </a:stretch>
        </p:blipFill>
        <p:spPr>
          <a:xfrm>
            <a:off x="116738" y="6326104"/>
            <a:ext cx="810696" cy="425615"/>
          </a:xfrm>
          <a:prstGeom prst="rect">
            <a:avLst/>
          </a:prstGeom>
        </p:spPr>
      </p:pic>
    </p:spTree>
    <p:extLst>
      <p:ext uri="{BB962C8B-B14F-4D97-AF65-F5344CB8AC3E}">
        <p14:creationId xmlns:p14="http://schemas.microsoft.com/office/powerpoint/2010/main" val="126790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zhaz@amazon.com" TargetMode="External"/><Relationship Id="rId2" Type="http://schemas.openxmlformats.org/officeDocument/2006/relationships/hyperlink" Target="https://www.dgl.ai/" TargetMode="Externa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hyperlink" Target="mailto:zz@nyu.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1808.00191"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hyperlink" Target="https://arxiv.org/abs/1909.0131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gnn4dr/DRKG"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8B89E-F6BD-964A-84CD-AB0A1967C26D}"/>
              </a:ext>
            </a:extLst>
          </p:cNvPr>
          <p:cNvSpPr>
            <a:spLocks noGrp="1"/>
          </p:cNvSpPr>
          <p:nvPr>
            <p:ph type="title"/>
          </p:nvPr>
        </p:nvSpPr>
        <p:spPr>
          <a:xfrm>
            <a:off x="733376" y="768350"/>
            <a:ext cx="10515600" cy="2852737"/>
          </a:xfrm>
        </p:spPr>
        <p:txBody>
          <a:bodyPr/>
          <a:lstStyle/>
          <a:p>
            <a:r>
              <a:rPr lang="en-US" dirty="0"/>
              <a:t>Deep Graph Library</a:t>
            </a:r>
            <a:br>
              <a:rPr lang="en-US" dirty="0"/>
            </a:br>
            <a:r>
              <a:rPr lang="en-US" sz="4800" dirty="0"/>
              <a:t>an update</a:t>
            </a:r>
            <a:endParaRPr lang="en-US" dirty="0"/>
          </a:p>
        </p:txBody>
      </p:sp>
      <p:sp>
        <p:nvSpPr>
          <p:cNvPr id="3" name="Text Placeholder 2">
            <a:extLst>
              <a:ext uri="{FF2B5EF4-FFF2-40B4-BE49-F238E27FC236}">
                <a16:creationId xmlns:a16="http://schemas.microsoft.com/office/drawing/2014/main" id="{FAE96C0C-7C74-EC47-A042-CD0A9097CF94}"/>
              </a:ext>
            </a:extLst>
          </p:cNvPr>
          <p:cNvSpPr>
            <a:spLocks noGrp="1"/>
          </p:cNvSpPr>
          <p:nvPr>
            <p:ph type="body" idx="1"/>
          </p:nvPr>
        </p:nvSpPr>
        <p:spPr/>
        <p:txBody>
          <a:bodyPr>
            <a:normAutofit fontScale="55000" lnSpcReduction="20000"/>
          </a:bodyPr>
          <a:lstStyle/>
          <a:p>
            <a:r>
              <a:rPr lang="en-US" sz="4000" dirty="0">
                <a:hlinkClick r:id="rId2"/>
              </a:rPr>
              <a:t>https:www.dgl.ai</a:t>
            </a:r>
          </a:p>
          <a:p>
            <a:r>
              <a:rPr lang="en-US" sz="4000" dirty="0"/>
              <a:t>Zheng Zhang</a:t>
            </a:r>
          </a:p>
          <a:p>
            <a:r>
              <a:rPr lang="en-US" sz="4000" dirty="0"/>
              <a:t>Director, AWS Shanghai AI Lab (</a:t>
            </a:r>
            <a:r>
              <a:rPr lang="en-US" sz="4000" dirty="0">
                <a:hlinkClick r:id="rId3"/>
              </a:rPr>
              <a:t>zhaz@amazon.com</a:t>
            </a:r>
            <a:r>
              <a:rPr lang="en-US" sz="4000" dirty="0"/>
              <a:t>) </a:t>
            </a:r>
          </a:p>
          <a:p>
            <a:r>
              <a:rPr lang="en-US" sz="4000" dirty="0">
                <a:hlinkClick r:id="rId4"/>
              </a:rPr>
              <a:t>zz@nyu.edu</a:t>
            </a:r>
            <a:r>
              <a:rPr lang="en-US" sz="4000" dirty="0"/>
              <a:t> (on leave)</a:t>
            </a:r>
            <a:r>
              <a:rPr lang="en-US" sz="4000" dirty="0">
                <a:hlinkClick r:id="rId2"/>
              </a:rPr>
              <a:t> </a:t>
            </a:r>
            <a:endParaRPr lang="en-US" sz="4000" dirty="0"/>
          </a:p>
        </p:txBody>
      </p:sp>
      <p:pic>
        <p:nvPicPr>
          <p:cNvPr id="4" name="Picture 2">
            <a:extLst>
              <a:ext uri="{FF2B5EF4-FFF2-40B4-BE49-F238E27FC236}">
                <a16:creationId xmlns:a16="http://schemas.microsoft.com/office/drawing/2014/main" id="{7FE55C3F-17FB-2A4D-9CA3-83B8BE2FC9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0295" y="2194718"/>
            <a:ext cx="1609444" cy="2145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557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1BADD-3AD0-0647-BDF4-AC52896FD079}"/>
              </a:ext>
            </a:extLst>
          </p:cNvPr>
          <p:cNvSpPr>
            <a:spLocks noGrp="1"/>
          </p:cNvSpPr>
          <p:nvPr>
            <p:ph type="title"/>
          </p:nvPr>
        </p:nvSpPr>
        <p:spPr/>
        <p:txBody>
          <a:bodyPr/>
          <a:lstStyle/>
          <a:p>
            <a:r>
              <a:rPr lang="en-US" dirty="0"/>
              <a:t>Formalization of graph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6F3273-CAA0-284D-AD23-AB94BA9C0E18}"/>
                  </a:ext>
                </a:extLst>
              </p:cNvPr>
              <p:cNvSpPr>
                <a:spLocks noGrp="1"/>
              </p:cNvSpPr>
              <p:nvPr>
                <p:ph idx="1"/>
              </p:nvPr>
            </p:nvSpPr>
            <p:spPr>
              <a:xfrm>
                <a:off x="838200" y="1825625"/>
                <a:ext cx="10515600" cy="4351338"/>
              </a:xfrm>
            </p:spPr>
            <p:txBody>
              <a:bodyPr/>
              <a:lstStyle/>
              <a:p>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𝑖</m:t>
                                </m:r>
                              </m:sub>
                            </m:sSub>
                          </m:sub>
                          <m:sup/>
                          <m:e>
                            <m:r>
                              <a:rPr lang="en-US" i="1">
                                <a:latin typeface="Cambria Math" panose="02040503050406030204" pitchFamily="18" charset="0"/>
                              </a:rPr>
                              <m:t>𝑓</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sub>
                                  <m:sup>
                                    <m:r>
                                      <a:rPr lang="en-US" i="1">
                                        <a:latin typeface="Cambria Math" panose="02040503050406030204" pitchFamily="18" charset="0"/>
                                      </a:rPr>
                                      <m:t>𝑙</m:t>
                                    </m:r>
                                  </m:sup>
                                </m:sSubSup>
                                <m:r>
                                  <a:rPr lang="en-US" i="1">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𝑗</m:t>
                                    </m:r>
                                  </m:sub>
                                  <m:sup>
                                    <m:r>
                                      <a:rPr lang="en-US" b="0" i="1" smtClean="0">
                                        <a:latin typeface="Cambria Math" panose="02040503050406030204" pitchFamily="18" charset="0"/>
                                      </a:rPr>
                                      <m:t>𝑙</m:t>
                                    </m:r>
                                  </m:sup>
                                </m:sSubSup>
                              </m:e>
                            </m:d>
                          </m:e>
                        </m:nary>
                      </m:e>
                    </m:d>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𝑖</m:t>
                        </m:r>
                      </m:sub>
                    </m:sSub>
                  </m:oMath>
                </a14:m>
                <a:r>
                  <a:rPr lang="en-US" dirty="0"/>
                  <a:t> is the neighborhood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a:t>
                </a:r>
              </a:p>
            </p:txBody>
          </p:sp>
        </mc:Choice>
        <mc:Fallback xmlns="">
          <p:sp>
            <p:nvSpPr>
              <p:cNvPr id="3" name="Content Placeholder 2">
                <a:extLst>
                  <a:ext uri="{FF2B5EF4-FFF2-40B4-BE49-F238E27FC236}">
                    <a16:creationId xmlns:a16="http://schemas.microsoft.com/office/drawing/2014/main" id="{5E6F3273-CAA0-284D-AD23-AB94BA9C0E18}"/>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965" t="-14620"/>
                </a:stretch>
              </a:blipFill>
            </p:spPr>
            <p:txBody>
              <a:bodyPr/>
              <a:lstStyle/>
              <a:p>
                <a:r>
                  <a:rPr lang="en-US">
                    <a:noFill/>
                  </a:rPr>
                  <a:t> </a:t>
                </a:r>
              </a:p>
            </p:txBody>
          </p:sp>
        </mc:Fallback>
      </mc:AlternateContent>
      <p:sp>
        <p:nvSpPr>
          <p:cNvPr id="33" name="Oval 32">
            <a:extLst>
              <a:ext uri="{FF2B5EF4-FFF2-40B4-BE49-F238E27FC236}">
                <a16:creationId xmlns:a16="http://schemas.microsoft.com/office/drawing/2014/main" id="{7B0E0FB8-1375-4941-B89D-764C2D834609}"/>
              </a:ext>
            </a:extLst>
          </p:cNvPr>
          <p:cNvSpPr/>
          <p:nvPr/>
        </p:nvSpPr>
        <p:spPr>
          <a:xfrm>
            <a:off x="6985317" y="4402553"/>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4" name="Oval 33">
            <a:extLst>
              <a:ext uri="{FF2B5EF4-FFF2-40B4-BE49-F238E27FC236}">
                <a16:creationId xmlns:a16="http://schemas.microsoft.com/office/drawing/2014/main" id="{1D5D4A36-B1EE-BA4F-91CC-2A89602A8E20}"/>
              </a:ext>
            </a:extLst>
          </p:cNvPr>
          <p:cNvSpPr/>
          <p:nvPr/>
        </p:nvSpPr>
        <p:spPr>
          <a:xfrm>
            <a:off x="6258242" y="3732156"/>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5" name="Oval 34">
            <a:extLst>
              <a:ext uri="{FF2B5EF4-FFF2-40B4-BE49-F238E27FC236}">
                <a16:creationId xmlns:a16="http://schemas.microsoft.com/office/drawing/2014/main" id="{8149158D-985C-4C4C-B105-352D201C2C0B}"/>
              </a:ext>
            </a:extLst>
          </p:cNvPr>
          <p:cNvSpPr/>
          <p:nvPr/>
        </p:nvSpPr>
        <p:spPr>
          <a:xfrm>
            <a:off x="6258242" y="4836026"/>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6" name="Oval 35">
            <a:extLst>
              <a:ext uri="{FF2B5EF4-FFF2-40B4-BE49-F238E27FC236}">
                <a16:creationId xmlns:a16="http://schemas.microsoft.com/office/drawing/2014/main" id="{2CFCE068-B3EB-044B-99DC-E1D9EFA9920D}"/>
              </a:ext>
            </a:extLst>
          </p:cNvPr>
          <p:cNvSpPr/>
          <p:nvPr/>
        </p:nvSpPr>
        <p:spPr>
          <a:xfrm>
            <a:off x="7495633" y="3820494"/>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7" name="Oval 36">
            <a:extLst>
              <a:ext uri="{FF2B5EF4-FFF2-40B4-BE49-F238E27FC236}">
                <a16:creationId xmlns:a16="http://schemas.microsoft.com/office/drawing/2014/main" id="{A7B1D377-50C7-E648-A681-095A923AF4AC}"/>
              </a:ext>
            </a:extLst>
          </p:cNvPr>
          <p:cNvSpPr/>
          <p:nvPr/>
        </p:nvSpPr>
        <p:spPr>
          <a:xfrm>
            <a:off x="7533957" y="5075885"/>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38" name="Straight Connector 37">
            <a:extLst>
              <a:ext uri="{FF2B5EF4-FFF2-40B4-BE49-F238E27FC236}">
                <a16:creationId xmlns:a16="http://schemas.microsoft.com/office/drawing/2014/main" id="{B6DBDD1F-8A96-394F-82EC-BF09CEEBF5D3}"/>
              </a:ext>
            </a:extLst>
          </p:cNvPr>
          <p:cNvCxnSpPr>
            <a:stCxn id="36" idx="3"/>
            <a:endCxn id="33" idx="7"/>
          </p:cNvCxnSpPr>
          <p:nvPr/>
        </p:nvCxnSpPr>
        <p:spPr>
          <a:xfrm flipH="1">
            <a:off x="7297513" y="4132690"/>
            <a:ext cx="251684" cy="323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4416CEB-2D57-F242-89B3-E3FDD2A4284E}"/>
              </a:ext>
            </a:extLst>
          </p:cNvPr>
          <p:cNvCxnSpPr>
            <a:cxnSpLocks/>
            <a:stCxn id="34" idx="5"/>
            <a:endCxn id="33" idx="1"/>
          </p:cNvCxnSpPr>
          <p:nvPr/>
        </p:nvCxnSpPr>
        <p:spPr>
          <a:xfrm>
            <a:off x="6570438" y="4044352"/>
            <a:ext cx="468443" cy="411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3535745-909E-3841-9C78-1C364C2669BE}"/>
              </a:ext>
            </a:extLst>
          </p:cNvPr>
          <p:cNvCxnSpPr>
            <a:stCxn id="33" idx="3"/>
            <a:endCxn id="35" idx="7"/>
          </p:cNvCxnSpPr>
          <p:nvPr/>
        </p:nvCxnSpPr>
        <p:spPr>
          <a:xfrm flipH="1">
            <a:off x="6570438" y="4714749"/>
            <a:ext cx="468443" cy="174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EA71412-26DD-5947-BAF9-374A8D744E38}"/>
              </a:ext>
            </a:extLst>
          </p:cNvPr>
          <p:cNvCxnSpPr>
            <a:stCxn id="33" idx="5"/>
            <a:endCxn id="37" idx="1"/>
          </p:cNvCxnSpPr>
          <p:nvPr/>
        </p:nvCxnSpPr>
        <p:spPr>
          <a:xfrm>
            <a:off x="7297513" y="4714749"/>
            <a:ext cx="290008" cy="414700"/>
          </a:xfrm>
          <a:prstGeom prst="line">
            <a:avLst/>
          </a:prstGeom>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BCA56DE-BFD5-6640-8784-B02A157FA7E2}"/>
              </a:ext>
            </a:extLst>
          </p:cNvPr>
          <p:cNvSpPr/>
          <p:nvPr/>
        </p:nvSpPr>
        <p:spPr>
          <a:xfrm rot="13822778">
            <a:off x="6640566" y="4624936"/>
            <a:ext cx="1604926" cy="595564"/>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0792BB-367A-9D49-8442-69983117BAD8}"/>
              </a:ext>
            </a:extLst>
          </p:cNvPr>
          <p:cNvSpPr/>
          <p:nvPr/>
        </p:nvSpPr>
        <p:spPr>
          <a:xfrm>
            <a:off x="8558212" y="3216636"/>
            <a:ext cx="542925" cy="43068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r>
              <a:rPr lang="en-US" baseline="-25000" dirty="0"/>
              <a:t>12</a:t>
            </a:r>
          </a:p>
        </p:txBody>
      </p:sp>
      <p:sp>
        <p:nvSpPr>
          <p:cNvPr id="15" name="Rectangle 14">
            <a:extLst>
              <a:ext uri="{FF2B5EF4-FFF2-40B4-BE49-F238E27FC236}">
                <a16:creationId xmlns:a16="http://schemas.microsoft.com/office/drawing/2014/main" id="{830BBC31-EDDF-3A48-A6AF-C29698B3A05D}"/>
              </a:ext>
            </a:extLst>
          </p:cNvPr>
          <p:cNvSpPr/>
          <p:nvPr/>
        </p:nvSpPr>
        <p:spPr>
          <a:xfrm>
            <a:off x="9101137" y="3216634"/>
            <a:ext cx="542925" cy="43068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r>
              <a:rPr lang="en-US" baseline="-25000" dirty="0"/>
              <a:t>13</a:t>
            </a:r>
          </a:p>
        </p:txBody>
      </p:sp>
      <p:sp>
        <p:nvSpPr>
          <p:cNvPr id="16" name="Rectangle 15">
            <a:extLst>
              <a:ext uri="{FF2B5EF4-FFF2-40B4-BE49-F238E27FC236}">
                <a16:creationId xmlns:a16="http://schemas.microsoft.com/office/drawing/2014/main" id="{E7E90CE5-631D-154C-B1EF-09FF2F37ED76}"/>
              </a:ext>
            </a:extLst>
          </p:cNvPr>
          <p:cNvSpPr/>
          <p:nvPr/>
        </p:nvSpPr>
        <p:spPr>
          <a:xfrm>
            <a:off x="9644062" y="3216634"/>
            <a:ext cx="542925" cy="43068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r>
              <a:rPr lang="en-US" baseline="-25000" dirty="0"/>
              <a:t>14</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1C742C5-E7BE-BC48-810D-1665BC1E51CB}"/>
                  </a:ext>
                </a:extLst>
              </p:cNvPr>
              <p:cNvSpPr txBox="1"/>
              <p:nvPr/>
            </p:nvSpPr>
            <p:spPr>
              <a:xfrm>
                <a:off x="8116220" y="4270045"/>
                <a:ext cx="2266070" cy="5786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solidFill>
                            <a:schemeClr val="accent2"/>
                          </a:solidFill>
                          <a:latin typeface="Cambria Math" panose="02040503050406030204" pitchFamily="18" charset="0"/>
                        </a:rPr>
                        <m:t>𝑓</m:t>
                      </m:r>
                      <m:d>
                        <m:dPr>
                          <m:ctrlPr>
                            <a:rPr lang="en-US" sz="2800" i="1">
                              <a:solidFill>
                                <a:schemeClr val="accent2"/>
                              </a:solidFill>
                              <a:latin typeface="Cambria Math" panose="02040503050406030204" pitchFamily="18" charset="0"/>
                            </a:rPr>
                          </m:ctrlPr>
                        </m:dPr>
                        <m:e>
                          <m:sSubSup>
                            <m:sSubSupPr>
                              <m:ctrlPr>
                                <a:rPr lang="en-US" sz="2800" i="1">
                                  <a:solidFill>
                                    <a:schemeClr val="accent2"/>
                                  </a:solidFill>
                                  <a:latin typeface="Cambria Math" panose="02040503050406030204" pitchFamily="18" charset="0"/>
                                </a:rPr>
                              </m:ctrlPr>
                            </m:sSubSupPr>
                            <m:e>
                              <m:r>
                                <a:rPr lang="en-US" sz="2800" i="1">
                                  <a:solidFill>
                                    <a:schemeClr val="accent2"/>
                                  </a:solidFill>
                                  <a:latin typeface="Cambria Math" panose="02040503050406030204" pitchFamily="18" charset="0"/>
                                </a:rPr>
                                <m:t>h</m:t>
                              </m:r>
                            </m:e>
                            <m:sub>
                              <m:r>
                                <a:rPr lang="en-US" sz="2800" b="0" i="1" smtClean="0">
                                  <a:solidFill>
                                    <a:schemeClr val="accent2"/>
                                  </a:solidFill>
                                  <a:latin typeface="Cambria Math" panose="02040503050406030204" pitchFamily="18" charset="0"/>
                                </a:rPr>
                                <m:t>1</m:t>
                              </m:r>
                            </m:sub>
                            <m:sup>
                              <m:r>
                                <a:rPr lang="en-US" sz="2800" i="1">
                                  <a:solidFill>
                                    <a:schemeClr val="accent2"/>
                                  </a:solidFill>
                                  <a:latin typeface="Cambria Math" panose="02040503050406030204" pitchFamily="18" charset="0"/>
                                </a:rPr>
                                <m:t>𝑙</m:t>
                              </m:r>
                            </m:sup>
                          </m:sSubSup>
                          <m:r>
                            <a:rPr lang="en-US" sz="2800" i="1">
                              <a:solidFill>
                                <a:schemeClr val="accent2"/>
                              </a:solidFill>
                              <a:latin typeface="Cambria Math" panose="02040503050406030204" pitchFamily="18" charset="0"/>
                            </a:rPr>
                            <m:t>, </m:t>
                          </m:r>
                          <m:sSub>
                            <m:sSubPr>
                              <m:ctrlPr>
                                <a:rPr lang="en-US" sz="2800" i="1">
                                  <a:solidFill>
                                    <a:schemeClr val="accent2"/>
                                  </a:solidFill>
                                  <a:latin typeface="Cambria Math" panose="02040503050406030204" pitchFamily="18" charset="0"/>
                                </a:rPr>
                              </m:ctrlPr>
                            </m:sSubPr>
                            <m:e>
                              <m:r>
                                <a:rPr lang="en-US" sz="2800" i="1">
                                  <a:solidFill>
                                    <a:schemeClr val="accent2"/>
                                  </a:solidFill>
                                  <a:latin typeface="Cambria Math" panose="02040503050406030204" pitchFamily="18" charset="0"/>
                                </a:rPr>
                                <m:t>𝑒</m:t>
                              </m:r>
                            </m:e>
                            <m:sub>
                              <m:r>
                                <a:rPr lang="en-US" sz="2800" b="0" i="1" smtClean="0">
                                  <a:solidFill>
                                    <a:schemeClr val="accent2"/>
                                  </a:solidFill>
                                  <a:latin typeface="Cambria Math" panose="02040503050406030204" pitchFamily="18" charset="0"/>
                                </a:rPr>
                                <m:t>12</m:t>
                              </m:r>
                            </m:sub>
                          </m:sSub>
                          <m:r>
                            <a:rPr lang="en-US" sz="2800" i="1">
                              <a:solidFill>
                                <a:schemeClr val="accent2"/>
                              </a:solidFill>
                              <a:latin typeface="Cambria Math" panose="02040503050406030204" pitchFamily="18" charset="0"/>
                            </a:rPr>
                            <m:t>,</m:t>
                          </m:r>
                          <m:sSubSup>
                            <m:sSubSupPr>
                              <m:ctrlPr>
                                <a:rPr lang="en-US" sz="2800" i="1">
                                  <a:solidFill>
                                    <a:schemeClr val="accent2"/>
                                  </a:solidFill>
                                  <a:latin typeface="Cambria Math" panose="02040503050406030204" pitchFamily="18" charset="0"/>
                                </a:rPr>
                              </m:ctrlPr>
                            </m:sSubSupPr>
                            <m:e>
                              <m:r>
                                <a:rPr lang="en-US" sz="2800" i="1">
                                  <a:solidFill>
                                    <a:schemeClr val="accent2"/>
                                  </a:solidFill>
                                  <a:latin typeface="Cambria Math" panose="02040503050406030204" pitchFamily="18" charset="0"/>
                                </a:rPr>
                                <m:t>h</m:t>
                              </m:r>
                            </m:e>
                            <m:sub>
                              <m:r>
                                <a:rPr lang="en-US" sz="2800" b="0" i="1" smtClean="0">
                                  <a:solidFill>
                                    <a:schemeClr val="accent2"/>
                                  </a:solidFill>
                                  <a:latin typeface="Cambria Math" panose="02040503050406030204" pitchFamily="18" charset="0"/>
                                </a:rPr>
                                <m:t>4</m:t>
                              </m:r>
                            </m:sub>
                            <m:sup>
                              <m:r>
                                <a:rPr lang="en-US" sz="2800" i="1">
                                  <a:solidFill>
                                    <a:schemeClr val="accent2"/>
                                  </a:solidFill>
                                  <a:latin typeface="Cambria Math" panose="02040503050406030204" pitchFamily="18" charset="0"/>
                                </a:rPr>
                                <m:t>𝑙</m:t>
                              </m:r>
                            </m:sup>
                          </m:sSubSup>
                        </m:e>
                      </m:d>
                    </m:oMath>
                  </m:oMathPara>
                </a14:m>
                <a:endParaRPr lang="en-US" sz="2800" b="1" dirty="0">
                  <a:solidFill>
                    <a:schemeClr val="accent2"/>
                  </a:solidFill>
                </a:endParaRPr>
              </a:p>
            </p:txBody>
          </p:sp>
        </mc:Choice>
        <mc:Fallback xmlns="">
          <p:sp>
            <p:nvSpPr>
              <p:cNvPr id="18" name="TextBox 17">
                <a:extLst>
                  <a:ext uri="{FF2B5EF4-FFF2-40B4-BE49-F238E27FC236}">
                    <a16:creationId xmlns:a16="http://schemas.microsoft.com/office/drawing/2014/main" id="{41C742C5-E7BE-BC48-810D-1665BC1E51CB}"/>
                  </a:ext>
                </a:extLst>
              </p:cNvPr>
              <p:cNvSpPr txBox="1">
                <a:spLocks noRot="1" noChangeAspect="1" noMove="1" noResize="1" noEditPoints="1" noAdjustHandles="1" noChangeArrowheads="1" noChangeShapeType="1" noTextEdit="1"/>
              </p:cNvSpPr>
              <p:nvPr/>
            </p:nvSpPr>
            <p:spPr>
              <a:xfrm>
                <a:off x="8116220" y="4270045"/>
                <a:ext cx="2266070" cy="578685"/>
              </a:xfrm>
              <a:prstGeom prst="rect">
                <a:avLst/>
              </a:prstGeom>
              <a:blipFill>
                <a:blip r:embed="rId3"/>
                <a:stretch>
                  <a:fillRect l="-1111" b="-10870"/>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3FB8B6B-8D4E-5A4C-993A-1C9489B2E615}"/>
              </a:ext>
            </a:extLst>
          </p:cNvPr>
          <p:cNvCxnSpPr>
            <a:stCxn id="6" idx="4"/>
            <a:endCxn id="16" idx="2"/>
          </p:cNvCxnSpPr>
          <p:nvPr/>
        </p:nvCxnSpPr>
        <p:spPr>
          <a:xfrm flipV="1">
            <a:off x="7672406" y="3647315"/>
            <a:ext cx="2243119" cy="108550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9596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1BADD-3AD0-0647-BDF4-AC52896FD079}"/>
              </a:ext>
            </a:extLst>
          </p:cNvPr>
          <p:cNvSpPr>
            <a:spLocks noGrp="1"/>
          </p:cNvSpPr>
          <p:nvPr>
            <p:ph type="title"/>
          </p:nvPr>
        </p:nvSpPr>
        <p:spPr/>
        <p:txBody>
          <a:bodyPr/>
          <a:lstStyle/>
          <a:p>
            <a:r>
              <a:rPr lang="en-US" dirty="0"/>
              <a:t>Formalization of graph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6F3273-CAA0-284D-AD23-AB94BA9C0E18}"/>
                  </a:ext>
                </a:extLst>
              </p:cNvPr>
              <p:cNvSpPr>
                <a:spLocks noGrp="1"/>
              </p:cNvSpPr>
              <p:nvPr>
                <p:ph idx="1"/>
              </p:nvPr>
            </p:nvSpPr>
            <p:spPr>
              <a:xfrm>
                <a:off x="838200" y="1825625"/>
                <a:ext cx="10515600" cy="4351338"/>
              </a:xfrm>
            </p:spPr>
            <p:txBody>
              <a:bodyPr/>
              <a:lstStyle/>
              <a:p>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𝑖</m:t>
                                </m:r>
                              </m:sub>
                            </m:sSub>
                          </m:sub>
                          <m:sup/>
                          <m:e>
                            <m:r>
                              <a:rPr lang="en-US" i="1">
                                <a:latin typeface="Cambria Math" panose="02040503050406030204" pitchFamily="18" charset="0"/>
                              </a:rPr>
                              <m:t>𝑓</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sub>
                                  <m:sup>
                                    <m:r>
                                      <a:rPr lang="en-US" i="1">
                                        <a:latin typeface="Cambria Math" panose="02040503050406030204" pitchFamily="18" charset="0"/>
                                      </a:rPr>
                                      <m:t>𝑙</m:t>
                                    </m:r>
                                  </m:sup>
                                </m:sSubSup>
                                <m:r>
                                  <a:rPr lang="en-US" i="1">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𝑗</m:t>
                                    </m:r>
                                  </m:sub>
                                  <m:sup>
                                    <m:r>
                                      <a:rPr lang="en-US" b="0" i="1" smtClean="0">
                                        <a:latin typeface="Cambria Math" panose="02040503050406030204" pitchFamily="18" charset="0"/>
                                      </a:rPr>
                                      <m:t>𝑙</m:t>
                                    </m:r>
                                  </m:sup>
                                </m:sSubSup>
                              </m:e>
                            </m:d>
                          </m:e>
                        </m:nary>
                      </m:e>
                    </m:d>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𝑖</m:t>
                        </m:r>
                      </m:sub>
                    </m:sSub>
                  </m:oMath>
                </a14:m>
                <a:r>
                  <a:rPr lang="en-US" dirty="0"/>
                  <a:t> is the neighborhood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a:t>
                </a:r>
              </a:p>
            </p:txBody>
          </p:sp>
        </mc:Choice>
        <mc:Fallback xmlns="">
          <p:sp>
            <p:nvSpPr>
              <p:cNvPr id="3" name="Content Placeholder 2">
                <a:extLst>
                  <a:ext uri="{FF2B5EF4-FFF2-40B4-BE49-F238E27FC236}">
                    <a16:creationId xmlns:a16="http://schemas.microsoft.com/office/drawing/2014/main" id="{5E6F3273-CAA0-284D-AD23-AB94BA9C0E18}"/>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965" t="-14620"/>
                </a:stretch>
              </a:blipFill>
            </p:spPr>
            <p:txBody>
              <a:bodyPr/>
              <a:lstStyle/>
              <a:p>
                <a:r>
                  <a:rPr lang="en-US">
                    <a:noFill/>
                  </a:rPr>
                  <a:t> </a:t>
                </a:r>
              </a:p>
            </p:txBody>
          </p:sp>
        </mc:Fallback>
      </mc:AlternateContent>
      <p:sp>
        <p:nvSpPr>
          <p:cNvPr id="33" name="Oval 32">
            <a:extLst>
              <a:ext uri="{FF2B5EF4-FFF2-40B4-BE49-F238E27FC236}">
                <a16:creationId xmlns:a16="http://schemas.microsoft.com/office/drawing/2014/main" id="{7B0E0FB8-1375-4941-B89D-764C2D834609}"/>
              </a:ext>
            </a:extLst>
          </p:cNvPr>
          <p:cNvSpPr/>
          <p:nvPr/>
        </p:nvSpPr>
        <p:spPr>
          <a:xfrm>
            <a:off x="6985317" y="4402553"/>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4" name="Oval 33">
            <a:extLst>
              <a:ext uri="{FF2B5EF4-FFF2-40B4-BE49-F238E27FC236}">
                <a16:creationId xmlns:a16="http://schemas.microsoft.com/office/drawing/2014/main" id="{1D5D4A36-B1EE-BA4F-91CC-2A89602A8E20}"/>
              </a:ext>
            </a:extLst>
          </p:cNvPr>
          <p:cNvSpPr/>
          <p:nvPr/>
        </p:nvSpPr>
        <p:spPr>
          <a:xfrm>
            <a:off x="6258242" y="3732156"/>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5" name="Oval 34">
            <a:extLst>
              <a:ext uri="{FF2B5EF4-FFF2-40B4-BE49-F238E27FC236}">
                <a16:creationId xmlns:a16="http://schemas.microsoft.com/office/drawing/2014/main" id="{8149158D-985C-4C4C-B105-352D201C2C0B}"/>
              </a:ext>
            </a:extLst>
          </p:cNvPr>
          <p:cNvSpPr/>
          <p:nvPr/>
        </p:nvSpPr>
        <p:spPr>
          <a:xfrm>
            <a:off x="6258242" y="4836026"/>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6" name="Oval 35">
            <a:extLst>
              <a:ext uri="{FF2B5EF4-FFF2-40B4-BE49-F238E27FC236}">
                <a16:creationId xmlns:a16="http://schemas.microsoft.com/office/drawing/2014/main" id="{2CFCE068-B3EB-044B-99DC-E1D9EFA9920D}"/>
              </a:ext>
            </a:extLst>
          </p:cNvPr>
          <p:cNvSpPr/>
          <p:nvPr/>
        </p:nvSpPr>
        <p:spPr>
          <a:xfrm>
            <a:off x="7495633" y="3820494"/>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7" name="Oval 36">
            <a:extLst>
              <a:ext uri="{FF2B5EF4-FFF2-40B4-BE49-F238E27FC236}">
                <a16:creationId xmlns:a16="http://schemas.microsoft.com/office/drawing/2014/main" id="{A7B1D377-50C7-E648-A681-095A923AF4AC}"/>
              </a:ext>
            </a:extLst>
          </p:cNvPr>
          <p:cNvSpPr/>
          <p:nvPr/>
        </p:nvSpPr>
        <p:spPr>
          <a:xfrm>
            <a:off x="7533957" y="5075885"/>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38" name="Straight Connector 37">
            <a:extLst>
              <a:ext uri="{FF2B5EF4-FFF2-40B4-BE49-F238E27FC236}">
                <a16:creationId xmlns:a16="http://schemas.microsoft.com/office/drawing/2014/main" id="{B6DBDD1F-8A96-394F-82EC-BF09CEEBF5D3}"/>
              </a:ext>
            </a:extLst>
          </p:cNvPr>
          <p:cNvCxnSpPr>
            <a:stCxn id="36" idx="3"/>
            <a:endCxn id="33" idx="7"/>
          </p:cNvCxnSpPr>
          <p:nvPr/>
        </p:nvCxnSpPr>
        <p:spPr>
          <a:xfrm flipH="1">
            <a:off x="7297513" y="4132690"/>
            <a:ext cx="251684" cy="323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4416CEB-2D57-F242-89B3-E3FDD2A4284E}"/>
              </a:ext>
            </a:extLst>
          </p:cNvPr>
          <p:cNvCxnSpPr>
            <a:cxnSpLocks/>
            <a:stCxn id="34" idx="5"/>
            <a:endCxn id="33" idx="1"/>
          </p:cNvCxnSpPr>
          <p:nvPr/>
        </p:nvCxnSpPr>
        <p:spPr>
          <a:xfrm>
            <a:off x="6570438" y="4044352"/>
            <a:ext cx="468443" cy="411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3535745-909E-3841-9C78-1C364C2669BE}"/>
              </a:ext>
            </a:extLst>
          </p:cNvPr>
          <p:cNvCxnSpPr>
            <a:stCxn id="33" idx="3"/>
            <a:endCxn id="35" idx="7"/>
          </p:cNvCxnSpPr>
          <p:nvPr/>
        </p:nvCxnSpPr>
        <p:spPr>
          <a:xfrm flipH="1">
            <a:off x="6570438" y="4714749"/>
            <a:ext cx="468443" cy="174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EA71412-26DD-5947-BAF9-374A8D744E38}"/>
              </a:ext>
            </a:extLst>
          </p:cNvPr>
          <p:cNvCxnSpPr>
            <a:stCxn id="33" idx="5"/>
            <a:endCxn id="37" idx="1"/>
          </p:cNvCxnSpPr>
          <p:nvPr/>
        </p:nvCxnSpPr>
        <p:spPr>
          <a:xfrm>
            <a:off x="7297513" y="4714749"/>
            <a:ext cx="290008" cy="414700"/>
          </a:xfrm>
          <a:prstGeom prst="line">
            <a:avLst/>
          </a:prstGeom>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BCA56DE-BFD5-6640-8784-B02A157FA7E2}"/>
              </a:ext>
            </a:extLst>
          </p:cNvPr>
          <p:cNvSpPr/>
          <p:nvPr/>
        </p:nvSpPr>
        <p:spPr>
          <a:xfrm rot="19809723">
            <a:off x="6002195" y="4510547"/>
            <a:ext cx="1604926" cy="595564"/>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0792BB-367A-9D49-8442-69983117BAD8}"/>
              </a:ext>
            </a:extLst>
          </p:cNvPr>
          <p:cNvSpPr/>
          <p:nvPr/>
        </p:nvSpPr>
        <p:spPr>
          <a:xfrm>
            <a:off x="8558212" y="3216636"/>
            <a:ext cx="542925" cy="43068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r>
              <a:rPr lang="en-US" baseline="-25000" dirty="0"/>
              <a:t>12</a:t>
            </a:r>
          </a:p>
        </p:txBody>
      </p:sp>
      <p:sp>
        <p:nvSpPr>
          <p:cNvPr id="15" name="Rectangle 14">
            <a:extLst>
              <a:ext uri="{FF2B5EF4-FFF2-40B4-BE49-F238E27FC236}">
                <a16:creationId xmlns:a16="http://schemas.microsoft.com/office/drawing/2014/main" id="{830BBC31-EDDF-3A48-A6AF-C29698B3A05D}"/>
              </a:ext>
            </a:extLst>
          </p:cNvPr>
          <p:cNvSpPr/>
          <p:nvPr/>
        </p:nvSpPr>
        <p:spPr>
          <a:xfrm>
            <a:off x="9101137" y="3216634"/>
            <a:ext cx="542925" cy="43068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r>
              <a:rPr lang="en-US" baseline="-25000" dirty="0"/>
              <a:t>13</a:t>
            </a:r>
          </a:p>
        </p:txBody>
      </p:sp>
      <p:sp>
        <p:nvSpPr>
          <p:cNvPr id="16" name="Rectangle 15">
            <a:extLst>
              <a:ext uri="{FF2B5EF4-FFF2-40B4-BE49-F238E27FC236}">
                <a16:creationId xmlns:a16="http://schemas.microsoft.com/office/drawing/2014/main" id="{E7E90CE5-631D-154C-B1EF-09FF2F37ED76}"/>
              </a:ext>
            </a:extLst>
          </p:cNvPr>
          <p:cNvSpPr/>
          <p:nvPr/>
        </p:nvSpPr>
        <p:spPr>
          <a:xfrm>
            <a:off x="9644062" y="3216634"/>
            <a:ext cx="542925" cy="43068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r>
              <a:rPr lang="en-US" baseline="-25000" dirty="0"/>
              <a:t>14</a:t>
            </a:r>
          </a:p>
        </p:txBody>
      </p:sp>
      <p:sp>
        <p:nvSpPr>
          <p:cNvPr id="17" name="Rectangle 16">
            <a:extLst>
              <a:ext uri="{FF2B5EF4-FFF2-40B4-BE49-F238E27FC236}">
                <a16:creationId xmlns:a16="http://schemas.microsoft.com/office/drawing/2014/main" id="{B5073C39-CA71-6444-9141-0373429E2F66}"/>
              </a:ext>
            </a:extLst>
          </p:cNvPr>
          <p:cNvSpPr/>
          <p:nvPr/>
        </p:nvSpPr>
        <p:spPr>
          <a:xfrm>
            <a:off x="10186987" y="3216634"/>
            <a:ext cx="542925" cy="43068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r>
              <a:rPr lang="en-US" baseline="-25000" dirty="0"/>
              <a:t>15</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42BDE8B-F9D8-B34E-A41D-055A6FBB56B7}"/>
                  </a:ext>
                </a:extLst>
              </p:cNvPr>
              <p:cNvSpPr txBox="1"/>
              <p:nvPr/>
            </p:nvSpPr>
            <p:spPr>
              <a:xfrm>
                <a:off x="7899717" y="4119722"/>
                <a:ext cx="2266070" cy="5786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solidFill>
                            <a:schemeClr val="accent2"/>
                          </a:solidFill>
                          <a:latin typeface="Cambria Math" panose="02040503050406030204" pitchFamily="18" charset="0"/>
                        </a:rPr>
                        <m:t>𝑓</m:t>
                      </m:r>
                      <m:d>
                        <m:dPr>
                          <m:ctrlPr>
                            <a:rPr lang="en-US" sz="2800" i="1">
                              <a:solidFill>
                                <a:schemeClr val="accent2"/>
                              </a:solidFill>
                              <a:latin typeface="Cambria Math" panose="02040503050406030204" pitchFamily="18" charset="0"/>
                            </a:rPr>
                          </m:ctrlPr>
                        </m:dPr>
                        <m:e>
                          <m:sSubSup>
                            <m:sSubSupPr>
                              <m:ctrlPr>
                                <a:rPr lang="en-US" sz="2800" i="1">
                                  <a:solidFill>
                                    <a:schemeClr val="accent2"/>
                                  </a:solidFill>
                                  <a:latin typeface="Cambria Math" panose="02040503050406030204" pitchFamily="18" charset="0"/>
                                </a:rPr>
                              </m:ctrlPr>
                            </m:sSubSupPr>
                            <m:e>
                              <m:r>
                                <a:rPr lang="en-US" sz="2800" i="1">
                                  <a:solidFill>
                                    <a:schemeClr val="accent2"/>
                                  </a:solidFill>
                                  <a:latin typeface="Cambria Math" panose="02040503050406030204" pitchFamily="18" charset="0"/>
                                </a:rPr>
                                <m:t>h</m:t>
                              </m:r>
                            </m:e>
                            <m:sub>
                              <m:r>
                                <a:rPr lang="en-US" sz="2800" b="0" i="1" smtClean="0">
                                  <a:solidFill>
                                    <a:schemeClr val="accent2"/>
                                  </a:solidFill>
                                  <a:latin typeface="Cambria Math" panose="02040503050406030204" pitchFamily="18" charset="0"/>
                                </a:rPr>
                                <m:t>1</m:t>
                              </m:r>
                            </m:sub>
                            <m:sup>
                              <m:r>
                                <a:rPr lang="en-US" sz="2800" i="1">
                                  <a:solidFill>
                                    <a:schemeClr val="accent2"/>
                                  </a:solidFill>
                                  <a:latin typeface="Cambria Math" panose="02040503050406030204" pitchFamily="18" charset="0"/>
                                </a:rPr>
                                <m:t>𝑙</m:t>
                              </m:r>
                            </m:sup>
                          </m:sSubSup>
                          <m:r>
                            <a:rPr lang="en-US" sz="2800" i="1">
                              <a:solidFill>
                                <a:schemeClr val="accent2"/>
                              </a:solidFill>
                              <a:latin typeface="Cambria Math" panose="02040503050406030204" pitchFamily="18" charset="0"/>
                            </a:rPr>
                            <m:t>, </m:t>
                          </m:r>
                          <m:sSub>
                            <m:sSubPr>
                              <m:ctrlPr>
                                <a:rPr lang="en-US" sz="2800" i="1">
                                  <a:solidFill>
                                    <a:schemeClr val="accent2"/>
                                  </a:solidFill>
                                  <a:latin typeface="Cambria Math" panose="02040503050406030204" pitchFamily="18" charset="0"/>
                                </a:rPr>
                              </m:ctrlPr>
                            </m:sSubPr>
                            <m:e>
                              <m:r>
                                <a:rPr lang="en-US" sz="2800" i="1">
                                  <a:solidFill>
                                    <a:schemeClr val="accent2"/>
                                  </a:solidFill>
                                  <a:latin typeface="Cambria Math" panose="02040503050406030204" pitchFamily="18" charset="0"/>
                                </a:rPr>
                                <m:t>𝑒</m:t>
                              </m:r>
                            </m:e>
                            <m:sub>
                              <m:r>
                                <a:rPr lang="en-US" sz="2800" b="0" i="1" smtClean="0">
                                  <a:solidFill>
                                    <a:schemeClr val="accent2"/>
                                  </a:solidFill>
                                  <a:latin typeface="Cambria Math" panose="02040503050406030204" pitchFamily="18" charset="0"/>
                                </a:rPr>
                                <m:t>12</m:t>
                              </m:r>
                            </m:sub>
                          </m:sSub>
                          <m:r>
                            <a:rPr lang="en-US" sz="2800" i="1">
                              <a:solidFill>
                                <a:schemeClr val="accent2"/>
                              </a:solidFill>
                              <a:latin typeface="Cambria Math" panose="02040503050406030204" pitchFamily="18" charset="0"/>
                            </a:rPr>
                            <m:t>,</m:t>
                          </m:r>
                          <m:sSubSup>
                            <m:sSubSupPr>
                              <m:ctrlPr>
                                <a:rPr lang="en-US" sz="2800" i="1">
                                  <a:solidFill>
                                    <a:schemeClr val="accent2"/>
                                  </a:solidFill>
                                  <a:latin typeface="Cambria Math" panose="02040503050406030204" pitchFamily="18" charset="0"/>
                                </a:rPr>
                              </m:ctrlPr>
                            </m:sSubSupPr>
                            <m:e>
                              <m:r>
                                <a:rPr lang="en-US" sz="2800" i="1">
                                  <a:solidFill>
                                    <a:schemeClr val="accent2"/>
                                  </a:solidFill>
                                  <a:latin typeface="Cambria Math" panose="02040503050406030204" pitchFamily="18" charset="0"/>
                                </a:rPr>
                                <m:t>h</m:t>
                              </m:r>
                            </m:e>
                            <m:sub>
                              <m:r>
                                <a:rPr lang="en-US" sz="2800" b="0" i="1" smtClean="0">
                                  <a:solidFill>
                                    <a:schemeClr val="accent2"/>
                                  </a:solidFill>
                                  <a:latin typeface="Cambria Math" panose="02040503050406030204" pitchFamily="18" charset="0"/>
                                </a:rPr>
                                <m:t>5</m:t>
                              </m:r>
                            </m:sub>
                            <m:sup>
                              <m:r>
                                <a:rPr lang="en-US" sz="2800" i="1">
                                  <a:solidFill>
                                    <a:schemeClr val="accent2"/>
                                  </a:solidFill>
                                  <a:latin typeface="Cambria Math" panose="02040503050406030204" pitchFamily="18" charset="0"/>
                                </a:rPr>
                                <m:t>𝑙</m:t>
                              </m:r>
                            </m:sup>
                          </m:sSubSup>
                        </m:e>
                      </m:d>
                    </m:oMath>
                  </m:oMathPara>
                </a14:m>
                <a:endParaRPr lang="en-US" sz="2800" b="1" dirty="0">
                  <a:solidFill>
                    <a:schemeClr val="accent2"/>
                  </a:solidFill>
                </a:endParaRPr>
              </a:p>
            </p:txBody>
          </p:sp>
        </mc:Choice>
        <mc:Fallback xmlns="">
          <p:sp>
            <p:nvSpPr>
              <p:cNvPr id="19" name="TextBox 18">
                <a:extLst>
                  <a:ext uri="{FF2B5EF4-FFF2-40B4-BE49-F238E27FC236}">
                    <a16:creationId xmlns:a16="http://schemas.microsoft.com/office/drawing/2014/main" id="{742BDE8B-F9D8-B34E-A41D-055A6FBB56B7}"/>
                  </a:ext>
                </a:extLst>
              </p:cNvPr>
              <p:cNvSpPr txBox="1">
                <a:spLocks noRot="1" noChangeAspect="1" noMove="1" noResize="1" noEditPoints="1" noAdjustHandles="1" noChangeArrowheads="1" noChangeShapeType="1" noTextEdit="1"/>
              </p:cNvSpPr>
              <p:nvPr/>
            </p:nvSpPr>
            <p:spPr>
              <a:xfrm>
                <a:off x="7899717" y="4119722"/>
                <a:ext cx="2266070" cy="578685"/>
              </a:xfrm>
              <a:prstGeom prst="rect">
                <a:avLst/>
              </a:prstGeom>
              <a:blipFill>
                <a:blip r:embed="rId3"/>
                <a:stretch>
                  <a:fillRect l="-559" b="-13043"/>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9443609-C636-7D4C-8E9F-9A9CBF248F94}"/>
              </a:ext>
            </a:extLst>
          </p:cNvPr>
          <p:cNvCxnSpPr>
            <a:stCxn id="6" idx="6"/>
            <a:endCxn id="17" idx="2"/>
          </p:cNvCxnSpPr>
          <p:nvPr/>
        </p:nvCxnSpPr>
        <p:spPr>
          <a:xfrm flipV="1">
            <a:off x="7500743" y="3647315"/>
            <a:ext cx="2957707" cy="76175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90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1BADD-3AD0-0647-BDF4-AC52896FD079}"/>
              </a:ext>
            </a:extLst>
          </p:cNvPr>
          <p:cNvSpPr>
            <a:spLocks noGrp="1"/>
          </p:cNvSpPr>
          <p:nvPr>
            <p:ph type="title"/>
          </p:nvPr>
        </p:nvSpPr>
        <p:spPr/>
        <p:txBody>
          <a:bodyPr/>
          <a:lstStyle/>
          <a:p>
            <a:r>
              <a:rPr lang="en-US" dirty="0"/>
              <a:t>Formalization of graph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6F3273-CAA0-284D-AD23-AB94BA9C0E18}"/>
                  </a:ext>
                </a:extLst>
              </p:cNvPr>
              <p:cNvSpPr>
                <a:spLocks noGrp="1"/>
              </p:cNvSpPr>
              <p:nvPr>
                <p:ph idx="1"/>
              </p:nvPr>
            </p:nvSpPr>
            <p:spPr>
              <a:xfrm>
                <a:off x="838200" y="1825625"/>
                <a:ext cx="10515600" cy="4351338"/>
              </a:xfrm>
            </p:spPr>
            <p:txBody>
              <a:bodyPr/>
              <a:lstStyle/>
              <a:p>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𝑖</m:t>
                                </m:r>
                              </m:sub>
                            </m:sSub>
                          </m:sub>
                          <m:sup/>
                          <m:e>
                            <m:r>
                              <a:rPr lang="en-US" i="1">
                                <a:latin typeface="Cambria Math" panose="02040503050406030204" pitchFamily="18" charset="0"/>
                              </a:rPr>
                              <m:t>𝑓</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sub>
                                  <m:sup>
                                    <m:r>
                                      <a:rPr lang="en-US" i="1">
                                        <a:latin typeface="Cambria Math" panose="02040503050406030204" pitchFamily="18" charset="0"/>
                                      </a:rPr>
                                      <m:t>𝑙</m:t>
                                    </m:r>
                                  </m:sup>
                                </m:sSubSup>
                                <m:r>
                                  <a:rPr lang="en-US" i="1">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𝑗</m:t>
                                    </m:r>
                                  </m:sub>
                                  <m:sup>
                                    <m:r>
                                      <a:rPr lang="en-US" b="0" i="1" smtClean="0">
                                        <a:latin typeface="Cambria Math" panose="02040503050406030204" pitchFamily="18" charset="0"/>
                                      </a:rPr>
                                      <m:t>𝑙</m:t>
                                    </m:r>
                                  </m:sup>
                                </m:sSubSup>
                              </m:e>
                            </m:d>
                          </m:e>
                        </m:nary>
                      </m:e>
                    </m:d>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𝑖</m:t>
                        </m:r>
                      </m:sub>
                    </m:sSub>
                  </m:oMath>
                </a14:m>
                <a:r>
                  <a:rPr lang="en-US" dirty="0"/>
                  <a:t> is the neighborhood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a:t>
                </a:r>
              </a:p>
            </p:txBody>
          </p:sp>
        </mc:Choice>
        <mc:Fallback xmlns="">
          <p:sp>
            <p:nvSpPr>
              <p:cNvPr id="3" name="Content Placeholder 2">
                <a:extLst>
                  <a:ext uri="{FF2B5EF4-FFF2-40B4-BE49-F238E27FC236}">
                    <a16:creationId xmlns:a16="http://schemas.microsoft.com/office/drawing/2014/main" id="{5E6F3273-CAA0-284D-AD23-AB94BA9C0E18}"/>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965" t="-14620"/>
                </a:stretch>
              </a:blipFill>
            </p:spPr>
            <p:txBody>
              <a:bodyPr/>
              <a:lstStyle/>
              <a:p>
                <a:r>
                  <a:rPr lang="en-US">
                    <a:noFill/>
                  </a:rPr>
                  <a:t> </a:t>
                </a:r>
              </a:p>
            </p:txBody>
          </p:sp>
        </mc:Fallback>
      </mc:AlternateContent>
      <p:sp>
        <p:nvSpPr>
          <p:cNvPr id="33" name="Oval 32">
            <a:extLst>
              <a:ext uri="{FF2B5EF4-FFF2-40B4-BE49-F238E27FC236}">
                <a16:creationId xmlns:a16="http://schemas.microsoft.com/office/drawing/2014/main" id="{7B0E0FB8-1375-4941-B89D-764C2D834609}"/>
              </a:ext>
            </a:extLst>
          </p:cNvPr>
          <p:cNvSpPr/>
          <p:nvPr/>
        </p:nvSpPr>
        <p:spPr>
          <a:xfrm>
            <a:off x="6985317" y="4402553"/>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4" name="Oval 33">
            <a:extLst>
              <a:ext uri="{FF2B5EF4-FFF2-40B4-BE49-F238E27FC236}">
                <a16:creationId xmlns:a16="http://schemas.microsoft.com/office/drawing/2014/main" id="{1D5D4A36-B1EE-BA4F-91CC-2A89602A8E20}"/>
              </a:ext>
            </a:extLst>
          </p:cNvPr>
          <p:cNvSpPr/>
          <p:nvPr/>
        </p:nvSpPr>
        <p:spPr>
          <a:xfrm>
            <a:off x="6258242" y="3732156"/>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5" name="Oval 34">
            <a:extLst>
              <a:ext uri="{FF2B5EF4-FFF2-40B4-BE49-F238E27FC236}">
                <a16:creationId xmlns:a16="http://schemas.microsoft.com/office/drawing/2014/main" id="{8149158D-985C-4C4C-B105-352D201C2C0B}"/>
              </a:ext>
            </a:extLst>
          </p:cNvPr>
          <p:cNvSpPr/>
          <p:nvPr/>
        </p:nvSpPr>
        <p:spPr>
          <a:xfrm>
            <a:off x="6258242" y="4836026"/>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6" name="Oval 35">
            <a:extLst>
              <a:ext uri="{FF2B5EF4-FFF2-40B4-BE49-F238E27FC236}">
                <a16:creationId xmlns:a16="http://schemas.microsoft.com/office/drawing/2014/main" id="{2CFCE068-B3EB-044B-99DC-E1D9EFA9920D}"/>
              </a:ext>
            </a:extLst>
          </p:cNvPr>
          <p:cNvSpPr/>
          <p:nvPr/>
        </p:nvSpPr>
        <p:spPr>
          <a:xfrm>
            <a:off x="7495633" y="3820494"/>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7" name="Oval 36">
            <a:extLst>
              <a:ext uri="{FF2B5EF4-FFF2-40B4-BE49-F238E27FC236}">
                <a16:creationId xmlns:a16="http://schemas.microsoft.com/office/drawing/2014/main" id="{A7B1D377-50C7-E648-A681-095A923AF4AC}"/>
              </a:ext>
            </a:extLst>
          </p:cNvPr>
          <p:cNvSpPr/>
          <p:nvPr/>
        </p:nvSpPr>
        <p:spPr>
          <a:xfrm>
            <a:off x="7533957" y="5075885"/>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38" name="Straight Connector 37">
            <a:extLst>
              <a:ext uri="{FF2B5EF4-FFF2-40B4-BE49-F238E27FC236}">
                <a16:creationId xmlns:a16="http://schemas.microsoft.com/office/drawing/2014/main" id="{B6DBDD1F-8A96-394F-82EC-BF09CEEBF5D3}"/>
              </a:ext>
            </a:extLst>
          </p:cNvPr>
          <p:cNvCxnSpPr>
            <a:stCxn id="36" idx="3"/>
            <a:endCxn id="33" idx="7"/>
          </p:cNvCxnSpPr>
          <p:nvPr/>
        </p:nvCxnSpPr>
        <p:spPr>
          <a:xfrm flipH="1">
            <a:off x="7297513" y="4132690"/>
            <a:ext cx="251684" cy="323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4416CEB-2D57-F242-89B3-E3FDD2A4284E}"/>
              </a:ext>
            </a:extLst>
          </p:cNvPr>
          <p:cNvCxnSpPr>
            <a:cxnSpLocks/>
            <a:stCxn id="34" idx="5"/>
            <a:endCxn id="33" idx="1"/>
          </p:cNvCxnSpPr>
          <p:nvPr/>
        </p:nvCxnSpPr>
        <p:spPr>
          <a:xfrm>
            <a:off x="6570438" y="4044352"/>
            <a:ext cx="468443" cy="411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3535745-909E-3841-9C78-1C364C2669BE}"/>
              </a:ext>
            </a:extLst>
          </p:cNvPr>
          <p:cNvCxnSpPr>
            <a:stCxn id="33" idx="3"/>
            <a:endCxn id="35" idx="7"/>
          </p:cNvCxnSpPr>
          <p:nvPr/>
        </p:nvCxnSpPr>
        <p:spPr>
          <a:xfrm flipH="1">
            <a:off x="6570438" y="4714749"/>
            <a:ext cx="468443" cy="174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EA71412-26DD-5947-BAF9-374A8D744E38}"/>
              </a:ext>
            </a:extLst>
          </p:cNvPr>
          <p:cNvCxnSpPr>
            <a:stCxn id="33" idx="5"/>
            <a:endCxn id="37" idx="1"/>
          </p:cNvCxnSpPr>
          <p:nvPr/>
        </p:nvCxnSpPr>
        <p:spPr>
          <a:xfrm>
            <a:off x="7297513" y="4714749"/>
            <a:ext cx="290008" cy="41470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40792BB-367A-9D49-8442-69983117BAD8}"/>
              </a:ext>
            </a:extLst>
          </p:cNvPr>
          <p:cNvSpPr/>
          <p:nvPr/>
        </p:nvSpPr>
        <p:spPr>
          <a:xfrm>
            <a:off x="8558212" y="3216636"/>
            <a:ext cx="542925" cy="43068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r>
              <a:rPr lang="en-US" baseline="-25000" dirty="0"/>
              <a:t>12</a:t>
            </a:r>
          </a:p>
        </p:txBody>
      </p:sp>
      <p:sp>
        <p:nvSpPr>
          <p:cNvPr id="15" name="Rectangle 14">
            <a:extLst>
              <a:ext uri="{FF2B5EF4-FFF2-40B4-BE49-F238E27FC236}">
                <a16:creationId xmlns:a16="http://schemas.microsoft.com/office/drawing/2014/main" id="{830BBC31-EDDF-3A48-A6AF-C29698B3A05D}"/>
              </a:ext>
            </a:extLst>
          </p:cNvPr>
          <p:cNvSpPr/>
          <p:nvPr/>
        </p:nvSpPr>
        <p:spPr>
          <a:xfrm>
            <a:off x="9101137" y="3216634"/>
            <a:ext cx="542925" cy="43068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r>
              <a:rPr lang="en-US" baseline="-25000" dirty="0"/>
              <a:t>13</a:t>
            </a:r>
          </a:p>
        </p:txBody>
      </p:sp>
      <p:sp>
        <p:nvSpPr>
          <p:cNvPr id="16" name="Rectangle 15">
            <a:extLst>
              <a:ext uri="{FF2B5EF4-FFF2-40B4-BE49-F238E27FC236}">
                <a16:creationId xmlns:a16="http://schemas.microsoft.com/office/drawing/2014/main" id="{E7E90CE5-631D-154C-B1EF-09FF2F37ED76}"/>
              </a:ext>
            </a:extLst>
          </p:cNvPr>
          <p:cNvSpPr/>
          <p:nvPr/>
        </p:nvSpPr>
        <p:spPr>
          <a:xfrm>
            <a:off x="9644062" y="3216634"/>
            <a:ext cx="542925" cy="43068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r>
              <a:rPr lang="en-US" baseline="-25000" dirty="0"/>
              <a:t>14</a:t>
            </a:r>
          </a:p>
        </p:txBody>
      </p:sp>
      <p:sp>
        <p:nvSpPr>
          <p:cNvPr id="17" name="Rectangle 16">
            <a:extLst>
              <a:ext uri="{FF2B5EF4-FFF2-40B4-BE49-F238E27FC236}">
                <a16:creationId xmlns:a16="http://schemas.microsoft.com/office/drawing/2014/main" id="{B5073C39-CA71-6444-9141-0373429E2F66}"/>
              </a:ext>
            </a:extLst>
          </p:cNvPr>
          <p:cNvSpPr/>
          <p:nvPr/>
        </p:nvSpPr>
        <p:spPr>
          <a:xfrm>
            <a:off x="10186987" y="3216634"/>
            <a:ext cx="542925" cy="43068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r>
              <a:rPr lang="en-US" baseline="-25000" dirty="0"/>
              <a:t>15</a:t>
            </a:r>
          </a:p>
        </p:txBody>
      </p:sp>
      <p:sp>
        <p:nvSpPr>
          <p:cNvPr id="19" name="Rectangle 18">
            <a:extLst>
              <a:ext uri="{FF2B5EF4-FFF2-40B4-BE49-F238E27FC236}">
                <a16:creationId xmlns:a16="http://schemas.microsoft.com/office/drawing/2014/main" id="{E2A5E02A-0FAD-A14A-89EC-E35838021178}"/>
              </a:ext>
            </a:extLst>
          </p:cNvPr>
          <p:cNvSpPr/>
          <p:nvPr/>
        </p:nvSpPr>
        <p:spPr>
          <a:xfrm>
            <a:off x="9372599" y="4405345"/>
            <a:ext cx="542925" cy="43068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4" name="Down Arrow 3">
            <a:extLst>
              <a:ext uri="{FF2B5EF4-FFF2-40B4-BE49-F238E27FC236}">
                <a16:creationId xmlns:a16="http://schemas.microsoft.com/office/drawing/2014/main" id="{BD2CC1CC-8F58-F244-BB3C-630B6CD3ACAD}"/>
              </a:ext>
            </a:extLst>
          </p:cNvPr>
          <p:cNvSpPr/>
          <p:nvPr/>
        </p:nvSpPr>
        <p:spPr>
          <a:xfrm>
            <a:off x="9508329" y="3807000"/>
            <a:ext cx="271463" cy="4739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a:extLst>
              <a:ext uri="{FF2B5EF4-FFF2-40B4-BE49-F238E27FC236}">
                <a16:creationId xmlns:a16="http://schemas.microsoft.com/office/drawing/2014/main" id="{1C197D6F-243E-4245-B4C8-FC788098776F}"/>
              </a:ext>
            </a:extLst>
          </p:cNvPr>
          <p:cNvSpPr/>
          <p:nvPr/>
        </p:nvSpPr>
        <p:spPr>
          <a:xfrm>
            <a:off x="9527629" y="4970963"/>
            <a:ext cx="271463" cy="4739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625CF44-20B7-4D4A-BD71-5698AE81F511}"/>
              </a:ext>
            </a:extLst>
          </p:cNvPr>
          <p:cNvSpPr/>
          <p:nvPr/>
        </p:nvSpPr>
        <p:spPr>
          <a:xfrm>
            <a:off x="9372597" y="5612638"/>
            <a:ext cx="542925" cy="43068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B2E87B6-A637-E547-9343-4B95AEE1AE6E}"/>
                  </a:ext>
                </a:extLst>
              </p:cNvPr>
              <p:cNvSpPr txBox="1"/>
              <p:nvPr/>
            </p:nvSpPr>
            <p:spPr>
              <a:xfrm>
                <a:off x="9912227" y="3698700"/>
                <a:ext cx="52129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accent2"/>
                          </a:solidFill>
                          <a:latin typeface="Cambria Math" panose="02040503050406030204" pitchFamily="18" charset="0"/>
                          <a:ea typeface="Cambria Math" panose="02040503050406030204" pitchFamily="18" charset="0"/>
                        </a:rPr>
                        <m:t>∑</m:t>
                      </m:r>
                    </m:oMath>
                  </m:oMathPara>
                </a14:m>
                <a:endParaRPr lang="en-US" sz="2800" b="1" dirty="0">
                  <a:solidFill>
                    <a:schemeClr val="accent2"/>
                  </a:solidFill>
                </a:endParaRPr>
              </a:p>
            </p:txBody>
          </p:sp>
        </mc:Choice>
        <mc:Fallback xmlns="">
          <p:sp>
            <p:nvSpPr>
              <p:cNvPr id="5" name="TextBox 4">
                <a:extLst>
                  <a:ext uri="{FF2B5EF4-FFF2-40B4-BE49-F238E27FC236}">
                    <a16:creationId xmlns:a16="http://schemas.microsoft.com/office/drawing/2014/main" id="{1B2E87B6-A637-E547-9343-4B95AEE1AE6E}"/>
                  </a:ext>
                </a:extLst>
              </p:cNvPr>
              <p:cNvSpPr txBox="1">
                <a:spLocks noRot="1" noChangeAspect="1" noMove="1" noResize="1" noEditPoints="1" noAdjustHandles="1" noChangeArrowheads="1" noChangeShapeType="1" noTextEdit="1"/>
              </p:cNvSpPr>
              <p:nvPr/>
            </p:nvSpPr>
            <p:spPr>
              <a:xfrm>
                <a:off x="9912227" y="3698700"/>
                <a:ext cx="521297" cy="523220"/>
              </a:xfrm>
              <a:prstGeom prst="rect">
                <a:avLst/>
              </a:prstGeom>
              <a:blipFill>
                <a:blip r:embed="rId3"/>
                <a:stretch>
                  <a:fillRect l="-7143" r="-4762" b="-16667"/>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0C5D0177-CFFD-AD49-9565-EA3713A024AD}"/>
              </a:ext>
            </a:extLst>
          </p:cNvPr>
          <p:cNvSpPr txBox="1"/>
          <p:nvPr/>
        </p:nvSpPr>
        <p:spPr>
          <a:xfrm>
            <a:off x="9912227" y="4897346"/>
            <a:ext cx="579005" cy="523220"/>
          </a:xfrm>
          <a:prstGeom prst="rect">
            <a:avLst/>
          </a:prstGeom>
          <a:noFill/>
        </p:spPr>
        <p:txBody>
          <a:bodyPr wrap="none" rtlCol="0">
            <a:spAutoFit/>
          </a:bodyPr>
          <a:lstStyle/>
          <a:p>
            <a:r>
              <a:rPr lang="en-US" sz="2800" b="1" dirty="0">
                <a:solidFill>
                  <a:schemeClr val="accent2"/>
                </a:solidFill>
              </a:rPr>
              <a:t>g()</a:t>
            </a:r>
          </a:p>
        </p:txBody>
      </p:sp>
    </p:spTree>
    <p:extLst>
      <p:ext uri="{BB962C8B-B14F-4D97-AF65-F5344CB8AC3E}">
        <p14:creationId xmlns:p14="http://schemas.microsoft.com/office/powerpoint/2010/main" val="3134940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93510F-FCCB-2445-9CE8-D610D5BC467D}"/>
              </a:ext>
            </a:extLst>
          </p:cNvPr>
          <p:cNvSpPr>
            <a:spLocks noGrp="1"/>
          </p:cNvSpPr>
          <p:nvPr>
            <p:ph type="title"/>
          </p:nvPr>
        </p:nvSpPr>
        <p:spPr/>
        <p:txBody>
          <a:bodyPr/>
          <a:lstStyle/>
          <a:p>
            <a:r>
              <a:rPr lang="en-US" dirty="0"/>
              <a:t>DGL: </a:t>
            </a:r>
            <a:br>
              <a:rPr lang="en-US" dirty="0"/>
            </a:br>
            <a:r>
              <a:rPr lang="en-US" dirty="0"/>
              <a:t>history, design &amp; performance</a:t>
            </a:r>
          </a:p>
        </p:txBody>
      </p:sp>
      <p:sp>
        <p:nvSpPr>
          <p:cNvPr id="5" name="Text Placeholder 4">
            <a:extLst>
              <a:ext uri="{FF2B5EF4-FFF2-40B4-BE49-F238E27FC236}">
                <a16:creationId xmlns:a16="http://schemas.microsoft.com/office/drawing/2014/main" id="{1AF30CF3-8C93-AD41-A2DF-DE842ADCE3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36632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75">
            <a:extLst>
              <a:ext uri="{FF2B5EF4-FFF2-40B4-BE49-F238E27FC236}">
                <a16:creationId xmlns:a16="http://schemas.microsoft.com/office/drawing/2014/main" id="{35FF2494-2554-5A40-845F-4E6A43477CED}"/>
              </a:ext>
            </a:extLst>
          </p:cNvPr>
          <p:cNvGrpSpPr/>
          <p:nvPr/>
        </p:nvGrpSpPr>
        <p:grpSpPr>
          <a:xfrm>
            <a:off x="7389798" y="584294"/>
            <a:ext cx="2787385" cy="2762859"/>
            <a:chOff x="214710" y="678838"/>
            <a:chExt cx="2090539" cy="1849267"/>
          </a:xfrm>
        </p:grpSpPr>
        <p:grpSp>
          <p:nvGrpSpPr>
            <p:cNvPr id="51" name="组合 76">
              <a:extLst>
                <a:ext uri="{FF2B5EF4-FFF2-40B4-BE49-F238E27FC236}">
                  <a16:creationId xmlns:a16="http://schemas.microsoft.com/office/drawing/2014/main" id="{62285778-F3A3-0643-B8A7-1B491361AAAB}"/>
                </a:ext>
              </a:extLst>
            </p:cNvPr>
            <p:cNvGrpSpPr/>
            <p:nvPr/>
          </p:nvGrpSpPr>
          <p:grpSpPr>
            <a:xfrm>
              <a:off x="1206794" y="1537911"/>
              <a:ext cx="172379" cy="990194"/>
              <a:chOff x="1206794" y="1537911"/>
              <a:chExt cx="172379" cy="990194"/>
            </a:xfrm>
          </p:grpSpPr>
          <p:sp>
            <p:nvSpPr>
              <p:cNvPr id="68" name="椭圆 78">
                <a:extLst>
                  <a:ext uri="{FF2B5EF4-FFF2-40B4-BE49-F238E27FC236}">
                    <a16:creationId xmlns:a16="http://schemas.microsoft.com/office/drawing/2014/main" id="{802DEBB4-6929-FE43-B241-F8D24A8BB33E}"/>
                  </a:ext>
                </a:extLst>
              </p:cNvPr>
              <p:cNvSpPr/>
              <p:nvPr/>
            </p:nvSpPr>
            <p:spPr>
              <a:xfrm>
                <a:off x="1206794"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69" name="直接连接符 79">
                <a:extLst>
                  <a:ext uri="{FF2B5EF4-FFF2-40B4-BE49-F238E27FC236}">
                    <a16:creationId xmlns:a16="http://schemas.microsoft.com/office/drawing/2014/main" id="{549BE0D9-76D2-9141-AC29-1BCA00882907}"/>
                  </a:ext>
                </a:extLst>
              </p:cNvPr>
              <p:cNvCxnSpPr>
                <a:stCxn id="68" idx="0"/>
              </p:cNvCxnSpPr>
              <p:nvPr/>
            </p:nvCxnSpPr>
            <p:spPr>
              <a:xfrm flipH="1" flipV="1">
                <a:off x="1292983" y="1537911"/>
                <a:ext cx="1" cy="817815"/>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E42B1FDB-88C7-1C4E-801B-25D3FFDB09BD}"/>
                </a:ext>
              </a:extLst>
            </p:cNvPr>
            <p:cNvSpPr txBox="1"/>
            <p:nvPr/>
          </p:nvSpPr>
          <p:spPr>
            <a:xfrm>
              <a:off x="214710" y="678838"/>
              <a:ext cx="2090539" cy="885948"/>
            </a:xfrm>
            <a:prstGeom prst="rect">
              <a:avLst/>
            </a:prstGeom>
            <a:noFill/>
          </p:spPr>
          <p:txBody>
            <a:bodyPr wrap="square" rtlCol="0">
              <a:spAutoFit/>
            </a:bodyPr>
            <a:lstStyle/>
            <a:p>
              <a:pPr algn="ctr"/>
              <a:r>
                <a:rPr lang="en-US" altLang="zh-CN" sz="2400" b="1" dirty="0">
                  <a:latin typeface="Calibri" panose="020F0502020204030204" pitchFamily="34" charset="0"/>
                </a:rPr>
                <a:t>V0.43</a:t>
              </a:r>
            </a:p>
            <a:p>
              <a:pPr algn="ctr"/>
              <a:r>
                <a:rPr lang="en-US" altLang="zh-CN" sz="1867" dirty="0">
                  <a:latin typeface="Calibri" panose="020F0502020204030204" pitchFamily="34" charset="0"/>
                </a:rPr>
                <a:t>TF support</a:t>
              </a:r>
            </a:p>
            <a:p>
              <a:pPr algn="ctr"/>
              <a:r>
                <a:rPr lang="en-US" altLang="zh-CN" sz="1867" dirty="0">
                  <a:latin typeface="Calibri" panose="020F0502020204030204" pitchFamily="34" charset="0"/>
                </a:rPr>
                <a:t>DGL-KE/DGL-</a:t>
              </a:r>
              <a:r>
                <a:rPr lang="en-US" altLang="zh-CN" sz="1867" dirty="0" err="1">
                  <a:latin typeface="Calibri" panose="020F0502020204030204" pitchFamily="34" charset="0"/>
                </a:rPr>
                <a:t>LifeScie</a:t>
              </a:r>
              <a:endParaRPr lang="en-US" altLang="zh-CN" sz="1867" dirty="0">
                <a:latin typeface="Calibri" panose="020F0502020204030204" pitchFamily="34" charset="0"/>
              </a:endParaRPr>
            </a:p>
            <a:p>
              <a:pPr algn="ctr"/>
              <a:r>
                <a:rPr lang="en-US" altLang="zh-CN" sz="1867" dirty="0">
                  <a:latin typeface="Calibri" panose="020F0502020204030204" pitchFamily="34" charset="0"/>
                </a:rPr>
                <a:t>Sampling</a:t>
              </a:r>
              <a:endParaRPr lang="zh-CN" altLang="en-US" sz="1867" dirty="0">
                <a:latin typeface="Calibri" panose="020F0502020204030204" pitchFamily="34" charset="0"/>
              </a:endParaRPr>
            </a:p>
          </p:txBody>
        </p:sp>
      </p:grpSp>
      <p:sp>
        <p:nvSpPr>
          <p:cNvPr id="2" name="标题 1"/>
          <p:cNvSpPr>
            <a:spLocks noGrp="1"/>
          </p:cNvSpPr>
          <p:nvPr>
            <p:ph type="title"/>
          </p:nvPr>
        </p:nvSpPr>
        <p:spPr/>
        <p:txBody>
          <a:bodyPr/>
          <a:lstStyle/>
          <a:p>
            <a:r>
              <a:rPr lang="en-US" altLang="zh-CN" dirty="0"/>
              <a:t>DGL: The history</a:t>
            </a:r>
            <a:endParaRPr lang="zh-CN" altLang="en-US" dirty="0"/>
          </a:p>
        </p:txBody>
      </p:sp>
      <p:sp>
        <p:nvSpPr>
          <p:cNvPr id="5" name="灯片编号占位符 4"/>
          <p:cNvSpPr>
            <a:spLocks noGrp="1"/>
          </p:cNvSpPr>
          <p:nvPr>
            <p:ph type="sldNum" sz="quarter" idx="12"/>
          </p:nvPr>
        </p:nvSpPr>
        <p:spPr/>
        <p:txBody>
          <a:bodyPr/>
          <a:lstStyle/>
          <a:p>
            <a:fld id="{1AAE0525-DE7A-4142-A82D-67913CCD1BA1}" type="slidenum">
              <a:rPr lang="zh-CN" altLang="en-US" smtClean="0"/>
              <a:pPr/>
              <a:t>14</a:t>
            </a:fld>
            <a:endParaRPr lang="zh-CN" altLang="en-US" dirty="0"/>
          </a:p>
        </p:txBody>
      </p:sp>
      <p:cxnSp>
        <p:nvCxnSpPr>
          <p:cNvPr id="6" name="直接连接符 5"/>
          <p:cNvCxnSpPr/>
          <p:nvPr/>
        </p:nvCxnSpPr>
        <p:spPr>
          <a:xfrm>
            <a:off x="239349" y="3236979"/>
            <a:ext cx="1152128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7" name="组合 6"/>
          <p:cNvGrpSpPr/>
          <p:nvPr/>
        </p:nvGrpSpPr>
        <p:grpSpPr>
          <a:xfrm>
            <a:off x="143340" y="3140968"/>
            <a:ext cx="601446" cy="467319"/>
            <a:chOff x="107504" y="2355726"/>
            <a:chExt cx="451085" cy="350489"/>
          </a:xfrm>
        </p:grpSpPr>
        <p:cxnSp>
          <p:nvCxnSpPr>
            <p:cNvPr id="8" name="直接连接符 7"/>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2018</a:t>
              </a:r>
              <a:endParaRPr lang="zh-CN" altLang="en-US" sz="1600" dirty="0">
                <a:solidFill>
                  <a:schemeClr val="tx1">
                    <a:lumMod val="65000"/>
                    <a:lumOff val="35000"/>
                  </a:schemeClr>
                </a:solidFill>
              </a:endParaRPr>
            </a:p>
          </p:txBody>
        </p:sp>
      </p:grpSp>
      <p:grpSp>
        <p:nvGrpSpPr>
          <p:cNvPr id="16" name="组合 15"/>
          <p:cNvGrpSpPr/>
          <p:nvPr/>
        </p:nvGrpSpPr>
        <p:grpSpPr>
          <a:xfrm>
            <a:off x="3695734" y="3156965"/>
            <a:ext cx="601446" cy="467319"/>
            <a:chOff x="107504" y="2355726"/>
            <a:chExt cx="451085" cy="350489"/>
          </a:xfrm>
        </p:grpSpPr>
        <p:cxnSp>
          <p:nvCxnSpPr>
            <p:cNvPr id="17" name="直接连接符 16"/>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2019</a:t>
              </a:r>
              <a:endParaRPr lang="zh-CN" altLang="en-US" sz="1600" dirty="0">
                <a:solidFill>
                  <a:schemeClr val="tx1">
                    <a:lumMod val="65000"/>
                    <a:lumOff val="35000"/>
                  </a:schemeClr>
                </a:solidFill>
              </a:endParaRPr>
            </a:p>
          </p:txBody>
        </p:sp>
      </p:grpSp>
      <p:grpSp>
        <p:nvGrpSpPr>
          <p:cNvPr id="25" name="组合 24"/>
          <p:cNvGrpSpPr/>
          <p:nvPr/>
        </p:nvGrpSpPr>
        <p:grpSpPr>
          <a:xfrm>
            <a:off x="7536161" y="3135636"/>
            <a:ext cx="601446" cy="467319"/>
            <a:chOff x="107504" y="2355726"/>
            <a:chExt cx="451085" cy="350489"/>
          </a:xfrm>
        </p:grpSpPr>
        <p:cxnSp>
          <p:nvCxnSpPr>
            <p:cNvPr id="26" name="直接连接符 25"/>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2020</a:t>
              </a:r>
              <a:endParaRPr lang="zh-CN" altLang="en-US" sz="1600" dirty="0">
                <a:solidFill>
                  <a:schemeClr val="tx1">
                    <a:lumMod val="65000"/>
                    <a:lumOff val="35000"/>
                  </a:schemeClr>
                </a:solidFill>
              </a:endParaRPr>
            </a:p>
          </p:txBody>
        </p:sp>
      </p:grpSp>
      <p:grpSp>
        <p:nvGrpSpPr>
          <p:cNvPr id="28" name="组合 27"/>
          <p:cNvGrpSpPr/>
          <p:nvPr/>
        </p:nvGrpSpPr>
        <p:grpSpPr>
          <a:xfrm>
            <a:off x="719403" y="3140969"/>
            <a:ext cx="1632181" cy="2247299"/>
            <a:chOff x="539552" y="2355726"/>
            <a:chExt cx="1224136" cy="1685474"/>
          </a:xfrm>
        </p:grpSpPr>
        <p:grpSp>
          <p:nvGrpSpPr>
            <p:cNvPr id="29" name="组合 28"/>
            <p:cNvGrpSpPr/>
            <p:nvPr/>
          </p:nvGrpSpPr>
          <p:grpSpPr>
            <a:xfrm>
              <a:off x="1095087" y="2355726"/>
              <a:ext cx="172379" cy="1080120"/>
              <a:chOff x="1095087" y="2355726"/>
              <a:chExt cx="172379" cy="1080120"/>
            </a:xfrm>
          </p:grpSpPr>
          <p:sp>
            <p:nvSpPr>
              <p:cNvPr id="31" name="椭圆 30"/>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32" name="直接连接符 31"/>
              <p:cNvCxnSpPr>
                <a:stCxn id="31" idx="4"/>
              </p:cNvCxnSpPr>
              <p:nvPr/>
            </p:nvCxnSpPr>
            <p:spPr>
              <a:xfrm>
                <a:off x="1181277" y="2528105"/>
                <a:ext cx="0" cy="907741"/>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539552" y="3417952"/>
              <a:ext cx="1224136" cy="623248"/>
            </a:xfrm>
            <a:prstGeom prst="rect">
              <a:avLst/>
            </a:prstGeom>
            <a:noFill/>
          </p:spPr>
          <p:txBody>
            <a:bodyPr wrap="square" rtlCol="0">
              <a:spAutoFit/>
            </a:bodyPr>
            <a:lstStyle/>
            <a:p>
              <a:pPr algn="ctr"/>
              <a:r>
                <a:rPr lang="en-US" altLang="zh-CN" sz="2400" dirty="0">
                  <a:latin typeface="Calibri" panose="020F0502020204030204" pitchFamily="34" charset="0"/>
                </a:rPr>
                <a:t>First prototype</a:t>
              </a:r>
              <a:endParaRPr lang="zh-CN" altLang="en-US" sz="2400" dirty="0">
                <a:latin typeface="Calibri" panose="020F0502020204030204" pitchFamily="34" charset="0"/>
              </a:endParaRPr>
            </a:p>
          </p:txBody>
        </p:sp>
      </p:grpSp>
      <p:grpSp>
        <p:nvGrpSpPr>
          <p:cNvPr id="33" name="组合 32"/>
          <p:cNvGrpSpPr/>
          <p:nvPr/>
        </p:nvGrpSpPr>
        <p:grpSpPr>
          <a:xfrm>
            <a:off x="1460116" y="1235910"/>
            <a:ext cx="2016224" cy="2134897"/>
            <a:chOff x="504959" y="926932"/>
            <a:chExt cx="1512168" cy="1601173"/>
          </a:xfrm>
        </p:grpSpPr>
        <p:grpSp>
          <p:nvGrpSpPr>
            <p:cNvPr id="34" name="组合 33"/>
            <p:cNvGrpSpPr/>
            <p:nvPr/>
          </p:nvGrpSpPr>
          <p:grpSpPr>
            <a:xfrm>
              <a:off x="1095087" y="1635646"/>
              <a:ext cx="172379" cy="892459"/>
              <a:chOff x="1095087" y="1635646"/>
              <a:chExt cx="172379" cy="892459"/>
            </a:xfrm>
          </p:grpSpPr>
          <p:sp>
            <p:nvSpPr>
              <p:cNvPr id="36" name="椭圆 35"/>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37" name="直接连接符 36"/>
              <p:cNvCxnSpPr>
                <a:stCxn id="36" idx="0"/>
              </p:cNvCxnSpPr>
              <p:nvPr/>
            </p:nvCxnSpPr>
            <p:spPr>
              <a:xfrm flipV="1">
                <a:off x="1181277" y="1635646"/>
                <a:ext cx="0" cy="72008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504959" y="926932"/>
              <a:ext cx="1512168" cy="623248"/>
            </a:xfrm>
            <a:prstGeom prst="rect">
              <a:avLst/>
            </a:prstGeom>
            <a:noFill/>
          </p:spPr>
          <p:txBody>
            <a:bodyPr wrap="square" rtlCol="0">
              <a:spAutoFit/>
            </a:bodyPr>
            <a:lstStyle/>
            <a:p>
              <a:pPr algn="ctr"/>
              <a:r>
                <a:rPr lang="en-US" altLang="zh-CN" sz="2400" dirty="0">
                  <a:latin typeface="Calibri" panose="020F0502020204030204" pitchFamily="34" charset="0"/>
                </a:rPr>
                <a:t>Development started</a:t>
              </a:r>
              <a:endParaRPr lang="zh-CN" altLang="en-US" sz="2400" dirty="0">
                <a:latin typeface="Calibri" panose="020F0502020204030204" pitchFamily="34" charset="0"/>
              </a:endParaRPr>
            </a:p>
          </p:txBody>
        </p:sp>
      </p:grpSp>
      <p:grpSp>
        <p:nvGrpSpPr>
          <p:cNvPr id="53" name="组合 52"/>
          <p:cNvGrpSpPr/>
          <p:nvPr/>
        </p:nvGrpSpPr>
        <p:grpSpPr>
          <a:xfrm>
            <a:off x="3004464" y="3135636"/>
            <a:ext cx="1502432" cy="2524298"/>
            <a:chOff x="629725" y="2355726"/>
            <a:chExt cx="1126824" cy="1893223"/>
          </a:xfrm>
        </p:grpSpPr>
        <p:grpSp>
          <p:nvGrpSpPr>
            <p:cNvPr id="54" name="组合 53"/>
            <p:cNvGrpSpPr/>
            <p:nvPr/>
          </p:nvGrpSpPr>
          <p:grpSpPr>
            <a:xfrm>
              <a:off x="1095087" y="2355726"/>
              <a:ext cx="172379" cy="1080120"/>
              <a:chOff x="1095087" y="2355726"/>
              <a:chExt cx="172379" cy="1080120"/>
            </a:xfrm>
          </p:grpSpPr>
          <p:sp>
            <p:nvSpPr>
              <p:cNvPr id="56" name="椭圆 55"/>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57" name="直接连接符 56"/>
              <p:cNvCxnSpPr>
                <a:stCxn id="56" idx="4"/>
              </p:cNvCxnSpPr>
              <p:nvPr/>
            </p:nvCxnSpPr>
            <p:spPr>
              <a:xfrm>
                <a:off x="1181277" y="2528105"/>
                <a:ext cx="0" cy="907741"/>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5" name="TextBox 54"/>
            <p:cNvSpPr txBox="1"/>
            <p:nvPr/>
          </p:nvSpPr>
          <p:spPr>
            <a:xfrm>
              <a:off x="629725" y="3417952"/>
              <a:ext cx="1126824" cy="830997"/>
            </a:xfrm>
            <a:prstGeom prst="rect">
              <a:avLst/>
            </a:prstGeom>
            <a:noFill/>
          </p:spPr>
          <p:txBody>
            <a:bodyPr wrap="square" rtlCol="0">
              <a:spAutoFit/>
            </a:bodyPr>
            <a:lstStyle/>
            <a:p>
              <a:pPr algn="ctr"/>
              <a:r>
                <a:rPr lang="en-US" altLang="zh-CN" sz="2400" b="1" dirty="0">
                  <a:solidFill>
                    <a:srgbClr val="C00000"/>
                  </a:solidFill>
                  <a:latin typeface="Calibri" panose="020F0502020204030204" pitchFamily="34" charset="0"/>
                </a:rPr>
                <a:t>V0.1</a:t>
              </a:r>
            </a:p>
            <a:p>
              <a:pPr algn="ctr"/>
              <a:r>
                <a:rPr lang="en-US" altLang="zh-CN" dirty="0">
                  <a:solidFill>
                    <a:srgbClr val="C00000"/>
                  </a:solidFill>
                  <a:latin typeface="Calibri" panose="020F0502020204030204" pitchFamily="34" charset="0"/>
                </a:rPr>
                <a:t>(NeurIPS’18)</a:t>
              </a:r>
              <a:endParaRPr lang="zh-CN" altLang="en-US" dirty="0">
                <a:solidFill>
                  <a:srgbClr val="C00000"/>
                </a:solidFill>
                <a:latin typeface="Calibri" panose="020F0502020204030204" pitchFamily="34" charset="0"/>
              </a:endParaRPr>
            </a:p>
            <a:p>
              <a:pPr algn="ctr"/>
              <a:endParaRPr lang="zh-CN" altLang="en-US" sz="2400" b="1" dirty="0">
                <a:latin typeface="Calibri" panose="020F0502020204030204" pitchFamily="34" charset="0"/>
              </a:endParaRPr>
            </a:p>
          </p:txBody>
        </p:sp>
      </p:grpSp>
      <p:grpSp>
        <p:nvGrpSpPr>
          <p:cNvPr id="58" name="组合 57"/>
          <p:cNvGrpSpPr/>
          <p:nvPr/>
        </p:nvGrpSpPr>
        <p:grpSpPr>
          <a:xfrm>
            <a:off x="3791745" y="1305153"/>
            <a:ext cx="1632180" cy="2039020"/>
            <a:chOff x="558723" y="1163327"/>
            <a:chExt cx="1224135" cy="1364778"/>
          </a:xfrm>
        </p:grpSpPr>
        <p:grpSp>
          <p:nvGrpSpPr>
            <p:cNvPr id="59" name="组合 58"/>
            <p:cNvGrpSpPr/>
            <p:nvPr/>
          </p:nvGrpSpPr>
          <p:grpSpPr>
            <a:xfrm>
              <a:off x="1095087" y="1749468"/>
              <a:ext cx="172379" cy="778637"/>
              <a:chOff x="1095087" y="1749468"/>
              <a:chExt cx="172379" cy="778637"/>
            </a:xfrm>
          </p:grpSpPr>
          <p:sp>
            <p:nvSpPr>
              <p:cNvPr id="61" name="椭圆 60"/>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62" name="直接连接符 61"/>
              <p:cNvCxnSpPr>
                <a:stCxn id="61" idx="0"/>
              </p:cNvCxnSpPr>
              <p:nvPr/>
            </p:nvCxnSpPr>
            <p:spPr>
              <a:xfrm flipH="1" flipV="1">
                <a:off x="1181276" y="1749468"/>
                <a:ext cx="1" cy="606258"/>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0" name="TextBox 59"/>
            <p:cNvSpPr txBox="1"/>
            <p:nvPr/>
          </p:nvSpPr>
          <p:spPr>
            <a:xfrm>
              <a:off x="558723" y="1163327"/>
              <a:ext cx="1224135" cy="501320"/>
            </a:xfrm>
            <a:prstGeom prst="rect">
              <a:avLst/>
            </a:prstGeom>
            <a:noFill/>
          </p:spPr>
          <p:txBody>
            <a:bodyPr wrap="square" rtlCol="0">
              <a:spAutoFit/>
            </a:bodyPr>
            <a:lstStyle/>
            <a:p>
              <a:pPr algn="ctr"/>
              <a:r>
                <a:rPr lang="en-US" altLang="zh-CN" sz="2400" b="1" dirty="0">
                  <a:latin typeface="Calibri" panose="020F0502020204030204" pitchFamily="34" charset="0"/>
                </a:rPr>
                <a:t>V0.2</a:t>
              </a:r>
            </a:p>
            <a:p>
              <a:pPr algn="ctr"/>
              <a:r>
                <a:rPr lang="en-US" altLang="zh-CN" sz="1867" dirty="0">
                  <a:latin typeface="Calibri" panose="020F0502020204030204" pitchFamily="34" charset="0"/>
                </a:rPr>
                <a:t>Sampling APIs</a:t>
              </a:r>
              <a:endParaRPr lang="zh-CN" altLang="en-US" sz="1867" dirty="0">
                <a:latin typeface="Calibri" panose="020F0502020204030204" pitchFamily="34" charset="0"/>
              </a:endParaRPr>
            </a:p>
          </p:txBody>
        </p:sp>
      </p:grpSp>
      <p:grpSp>
        <p:nvGrpSpPr>
          <p:cNvPr id="63" name="组合 62"/>
          <p:cNvGrpSpPr/>
          <p:nvPr/>
        </p:nvGrpSpPr>
        <p:grpSpPr>
          <a:xfrm>
            <a:off x="4217736" y="3098247"/>
            <a:ext cx="2688299" cy="2026993"/>
            <a:chOff x="173164" y="2355726"/>
            <a:chExt cx="2016224" cy="1520244"/>
          </a:xfrm>
        </p:grpSpPr>
        <p:grpSp>
          <p:nvGrpSpPr>
            <p:cNvPr id="64" name="组合 63"/>
            <p:cNvGrpSpPr/>
            <p:nvPr/>
          </p:nvGrpSpPr>
          <p:grpSpPr>
            <a:xfrm>
              <a:off x="1095087" y="2355726"/>
              <a:ext cx="172379" cy="658292"/>
              <a:chOff x="1095087" y="2355726"/>
              <a:chExt cx="172379" cy="658292"/>
            </a:xfrm>
          </p:grpSpPr>
          <p:sp>
            <p:nvSpPr>
              <p:cNvPr id="66" name="椭圆 65"/>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67" name="直接连接符 66"/>
              <p:cNvCxnSpPr>
                <a:stCxn id="66" idx="4"/>
              </p:cNvCxnSpPr>
              <p:nvPr/>
            </p:nvCxnSpPr>
            <p:spPr>
              <a:xfrm flipH="1">
                <a:off x="1181276" y="2528105"/>
                <a:ext cx="1" cy="485913"/>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5" name="TextBox 64"/>
            <p:cNvSpPr txBox="1"/>
            <p:nvPr/>
          </p:nvSpPr>
          <p:spPr>
            <a:xfrm>
              <a:off x="173164" y="3083397"/>
              <a:ext cx="2016224" cy="792573"/>
            </a:xfrm>
            <a:prstGeom prst="rect">
              <a:avLst/>
            </a:prstGeom>
            <a:noFill/>
          </p:spPr>
          <p:txBody>
            <a:bodyPr wrap="square" rtlCol="0">
              <a:spAutoFit/>
            </a:bodyPr>
            <a:lstStyle/>
            <a:p>
              <a:pPr algn="ctr"/>
              <a:r>
                <a:rPr lang="en-US" altLang="zh-CN" sz="2400" b="1" dirty="0">
                  <a:latin typeface="Calibri" panose="020F0502020204030204" pitchFamily="34" charset="0"/>
                </a:rPr>
                <a:t>V0.3</a:t>
              </a:r>
            </a:p>
            <a:p>
              <a:pPr algn="ctr"/>
              <a:r>
                <a:rPr lang="en-US" altLang="zh-CN" sz="1867" dirty="0">
                  <a:latin typeface="Calibri" panose="020F0502020204030204" pitchFamily="34" charset="0"/>
                </a:rPr>
                <a:t>Fused message passing</a:t>
              </a:r>
            </a:p>
            <a:p>
              <a:pPr algn="ctr"/>
              <a:r>
                <a:rPr lang="en-US" altLang="zh-CN" dirty="0">
                  <a:latin typeface="Calibri" panose="020F0502020204030204" pitchFamily="34" charset="0"/>
                </a:rPr>
                <a:t>Multi-GPU/-core</a:t>
              </a:r>
              <a:endParaRPr lang="en-US" altLang="zh-CN" sz="1600" dirty="0">
                <a:latin typeface="Calibri" panose="020F0502020204030204" pitchFamily="34" charset="0"/>
              </a:endParaRPr>
            </a:p>
          </p:txBody>
        </p:sp>
      </p:grpSp>
      <p:grpSp>
        <p:nvGrpSpPr>
          <p:cNvPr id="76" name="组合 75"/>
          <p:cNvGrpSpPr/>
          <p:nvPr/>
        </p:nvGrpSpPr>
        <p:grpSpPr>
          <a:xfrm>
            <a:off x="5327915" y="729860"/>
            <a:ext cx="1632180" cy="2642349"/>
            <a:chOff x="630730" y="759499"/>
            <a:chExt cx="1224135" cy="1768606"/>
          </a:xfrm>
        </p:grpSpPr>
        <p:grpSp>
          <p:nvGrpSpPr>
            <p:cNvPr id="77" name="组合 76"/>
            <p:cNvGrpSpPr/>
            <p:nvPr/>
          </p:nvGrpSpPr>
          <p:grpSpPr>
            <a:xfrm>
              <a:off x="1206794" y="1537911"/>
              <a:ext cx="172379" cy="990194"/>
              <a:chOff x="1206794" y="1537911"/>
              <a:chExt cx="172379" cy="990194"/>
            </a:xfrm>
          </p:grpSpPr>
          <p:sp>
            <p:nvSpPr>
              <p:cNvPr id="79" name="椭圆 78"/>
              <p:cNvSpPr/>
              <p:nvPr/>
            </p:nvSpPr>
            <p:spPr>
              <a:xfrm>
                <a:off x="1206794"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80" name="直接连接符 79"/>
              <p:cNvCxnSpPr>
                <a:stCxn id="79" idx="0"/>
              </p:cNvCxnSpPr>
              <p:nvPr/>
            </p:nvCxnSpPr>
            <p:spPr>
              <a:xfrm flipH="1" flipV="1">
                <a:off x="1292983" y="1537911"/>
                <a:ext cx="1" cy="817815"/>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8" name="TextBox 77"/>
            <p:cNvSpPr txBox="1"/>
            <p:nvPr/>
          </p:nvSpPr>
          <p:spPr>
            <a:xfrm>
              <a:off x="630730" y="759499"/>
              <a:ext cx="1224135" cy="693634"/>
            </a:xfrm>
            <a:prstGeom prst="rect">
              <a:avLst/>
            </a:prstGeom>
            <a:noFill/>
          </p:spPr>
          <p:txBody>
            <a:bodyPr wrap="square" rtlCol="0">
              <a:spAutoFit/>
            </a:bodyPr>
            <a:lstStyle/>
            <a:p>
              <a:pPr algn="ctr"/>
              <a:r>
                <a:rPr lang="en-US" altLang="zh-CN" sz="2400" b="1" dirty="0">
                  <a:latin typeface="Calibri" panose="020F0502020204030204" pitchFamily="34" charset="0"/>
                </a:rPr>
                <a:t>V0.3.1</a:t>
              </a:r>
            </a:p>
            <a:p>
              <a:pPr algn="ctr"/>
              <a:r>
                <a:rPr lang="en-US" altLang="zh-CN" sz="1867" dirty="0">
                  <a:latin typeface="Calibri" panose="020F0502020204030204" pitchFamily="34" charset="0"/>
                </a:rPr>
                <a:t>NN modules</a:t>
              </a:r>
            </a:p>
            <a:p>
              <a:pPr algn="ctr"/>
              <a:r>
                <a:rPr lang="en-US" altLang="zh-CN" sz="1867" dirty="0">
                  <a:latin typeface="Calibri" panose="020F0502020204030204" pitchFamily="34" charset="0"/>
                </a:rPr>
                <a:t>DGL-</a:t>
              </a:r>
              <a:r>
                <a:rPr lang="en-US" altLang="zh-CN" sz="1867" dirty="0" err="1">
                  <a:latin typeface="Calibri" panose="020F0502020204030204" pitchFamily="34" charset="0"/>
                </a:rPr>
                <a:t>Chem</a:t>
              </a:r>
              <a:endParaRPr lang="zh-CN" altLang="en-US" sz="1867" dirty="0">
                <a:latin typeface="Calibri" panose="020F0502020204030204" pitchFamily="34" charset="0"/>
              </a:endParaRPr>
            </a:p>
          </p:txBody>
        </p:sp>
      </p:grpSp>
      <p:grpSp>
        <p:nvGrpSpPr>
          <p:cNvPr id="86" name="组合 85"/>
          <p:cNvGrpSpPr/>
          <p:nvPr/>
        </p:nvGrpSpPr>
        <p:grpSpPr>
          <a:xfrm>
            <a:off x="5999989" y="3115295"/>
            <a:ext cx="2688299" cy="2806579"/>
            <a:chOff x="213710" y="2355726"/>
            <a:chExt cx="2016224" cy="2104934"/>
          </a:xfrm>
        </p:grpSpPr>
        <p:grpSp>
          <p:nvGrpSpPr>
            <p:cNvPr id="87" name="组合 86"/>
            <p:cNvGrpSpPr/>
            <p:nvPr/>
          </p:nvGrpSpPr>
          <p:grpSpPr>
            <a:xfrm>
              <a:off x="1095087" y="2355726"/>
              <a:ext cx="172379" cy="1281765"/>
              <a:chOff x="1095087" y="2355726"/>
              <a:chExt cx="172379" cy="1281765"/>
            </a:xfrm>
          </p:grpSpPr>
          <p:sp>
            <p:nvSpPr>
              <p:cNvPr id="89" name="椭圆 88"/>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90" name="直接连接符 89"/>
              <p:cNvCxnSpPr>
                <a:stCxn id="89" idx="4"/>
              </p:cNvCxnSpPr>
              <p:nvPr/>
            </p:nvCxnSpPr>
            <p:spPr>
              <a:xfrm>
                <a:off x="1181277" y="2528105"/>
                <a:ext cx="0" cy="1109386"/>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88" name="TextBox 87"/>
            <p:cNvSpPr txBox="1"/>
            <p:nvPr/>
          </p:nvSpPr>
          <p:spPr>
            <a:xfrm>
              <a:off x="213710" y="3683428"/>
              <a:ext cx="2016224" cy="777232"/>
            </a:xfrm>
            <a:prstGeom prst="rect">
              <a:avLst/>
            </a:prstGeom>
            <a:noFill/>
          </p:spPr>
          <p:txBody>
            <a:bodyPr wrap="square" rtlCol="0">
              <a:spAutoFit/>
            </a:bodyPr>
            <a:lstStyle/>
            <a:p>
              <a:pPr algn="ctr"/>
              <a:r>
                <a:rPr lang="en-US" altLang="zh-CN" sz="2400" b="1" dirty="0">
                  <a:latin typeface="Calibri" panose="020F0502020204030204" pitchFamily="34" charset="0"/>
                </a:rPr>
                <a:t>V0.4</a:t>
              </a:r>
            </a:p>
            <a:p>
              <a:pPr algn="ctr"/>
              <a:r>
                <a:rPr lang="en-US" altLang="zh-CN" sz="1867" dirty="0">
                  <a:latin typeface="Calibri" panose="020F0502020204030204" pitchFamily="34" charset="0"/>
                </a:rPr>
                <a:t>Heterogeneous graph</a:t>
              </a:r>
            </a:p>
            <a:p>
              <a:pPr algn="ctr"/>
              <a:r>
                <a:rPr lang="en-US" altLang="zh-CN" sz="1867" dirty="0">
                  <a:latin typeface="Calibri" panose="020F0502020204030204" pitchFamily="34" charset="0"/>
                </a:rPr>
                <a:t>DGL-KE (preview)</a:t>
              </a:r>
              <a:endParaRPr lang="zh-CN" altLang="en-US" sz="2400" dirty="0">
                <a:latin typeface="Calibri" panose="020F0502020204030204" pitchFamily="34" charset="0"/>
              </a:endParaRPr>
            </a:p>
          </p:txBody>
        </p:sp>
      </p:grpSp>
      <p:pic>
        <p:nvPicPr>
          <p:cNvPr id="3" name="Picture 2">
            <a:extLst>
              <a:ext uri="{FF2B5EF4-FFF2-40B4-BE49-F238E27FC236}">
                <a16:creationId xmlns:a16="http://schemas.microsoft.com/office/drawing/2014/main" id="{14758724-D907-7141-9B47-1544743CBCBC}"/>
              </a:ext>
            </a:extLst>
          </p:cNvPr>
          <p:cNvPicPr>
            <a:picLocks noChangeAspect="1"/>
          </p:cNvPicPr>
          <p:nvPr/>
        </p:nvPicPr>
        <p:blipFill>
          <a:blip r:embed="rId2"/>
          <a:stretch>
            <a:fillRect/>
          </a:stretch>
        </p:blipFill>
        <p:spPr>
          <a:xfrm>
            <a:off x="6707297" y="1834797"/>
            <a:ext cx="5341363" cy="2928169"/>
          </a:xfrm>
          <a:prstGeom prst="rect">
            <a:avLst/>
          </a:prstGeom>
        </p:spPr>
        <p:style>
          <a:lnRef idx="2">
            <a:schemeClr val="accent1">
              <a:shade val="50000"/>
            </a:schemeClr>
          </a:lnRef>
          <a:fillRef idx="1">
            <a:schemeClr val="accent1"/>
          </a:fillRef>
          <a:effectRef idx="0">
            <a:schemeClr val="accent1"/>
          </a:effectRef>
          <a:fontRef idx="minor">
            <a:schemeClr val="lt1"/>
          </a:fontRef>
        </p:style>
      </p:pic>
    </p:spTree>
    <p:extLst>
      <p:ext uri="{BB962C8B-B14F-4D97-AF65-F5344CB8AC3E}">
        <p14:creationId xmlns:p14="http://schemas.microsoft.com/office/powerpoint/2010/main" val="403269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fade">
                                      <p:cBhvr>
                                        <p:cTn id="11" dur="500"/>
                                        <p:tgtEl>
                                          <p:spTgt spid="6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fade">
                                      <p:cBhvr>
                                        <p:cTn id="15" dur="500"/>
                                        <p:tgtEl>
                                          <p:spTgt spid="7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linds(horizontal)">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DGL meta-objectives &amp; architecture</a:t>
            </a:r>
            <a:endParaRPr lang="zh-CN" altLang="en-US" sz="4000" dirty="0"/>
          </a:p>
        </p:txBody>
      </p:sp>
      <p:sp>
        <p:nvSpPr>
          <p:cNvPr id="3" name="灯片编号占位符 2"/>
          <p:cNvSpPr>
            <a:spLocks noGrp="1"/>
          </p:cNvSpPr>
          <p:nvPr>
            <p:ph type="sldNum" sz="quarter" idx="12"/>
          </p:nvPr>
        </p:nvSpPr>
        <p:spPr/>
        <p:txBody>
          <a:bodyPr/>
          <a:lstStyle/>
          <a:p>
            <a:fld id="{1AAE0525-DE7A-4142-A82D-67913CCD1BA1}" type="slidenum">
              <a:rPr lang="zh-CN" altLang="en-US" sz="1100" smtClean="0"/>
              <a:t>15</a:t>
            </a:fld>
            <a:endParaRPr lang="zh-CN" altLang="en-US" sz="1100" dirty="0"/>
          </a:p>
        </p:txBody>
      </p:sp>
      <p:sp>
        <p:nvSpPr>
          <p:cNvPr id="5" name="Content Placeholder 4">
            <a:extLst>
              <a:ext uri="{FF2B5EF4-FFF2-40B4-BE49-F238E27FC236}">
                <a16:creationId xmlns:a16="http://schemas.microsoft.com/office/drawing/2014/main" id="{9D1AF48B-E271-7A49-8EBF-AD9522EC00DD}"/>
              </a:ext>
            </a:extLst>
          </p:cNvPr>
          <p:cNvSpPr>
            <a:spLocks noGrp="1"/>
          </p:cNvSpPr>
          <p:nvPr>
            <p:ph idx="1"/>
          </p:nvPr>
        </p:nvSpPr>
        <p:spPr>
          <a:xfrm>
            <a:off x="6617190" y="2563202"/>
            <a:ext cx="5220246" cy="2326039"/>
          </a:xfrm>
        </p:spPr>
        <p:txBody>
          <a:bodyPr>
            <a:normAutofit/>
          </a:bodyPr>
          <a:lstStyle/>
          <a:p>
            <a:r>
              <a:rPr lang="en-US" altLang="zh-CN" sz="2400" dirty="0"/>
              <a:t>Forward and backward compatible</a:t>
            </a:r>
          </a:p>
          <a:p>
            <a:pPr lvl="1"/>
            <a:r>
              <a:rPr lang="en-US" altLang="zh-CN" sz="3200" b="1" i="1" dirty="0">
                <a:solidFill>
                  <a:schemeClr val="accent2"/>
                </a:solidFill>
              </a:rPr>
              <a:t>Forward</a:t>
            </a:r>
            <a:r>
              <a:rPr lang="en-US" altLang="zh-CN" sz="2000" dirty="0"/>
              <a:t>: easy to build new models</a:t>
            </a:r>
          </a:p>
          <a:p>
            <a:pPr lvl="1"/>
            <a:r>
              <a:rPr lang="en-US" altLang="zh-CN" sz="2800" b="1" i="1" dirty="0">
                <a:solidFill>
                  <a:schemeClr val="accent2"/>
                </a:solidFill>
              </a:rPr>
              <a:t>Backward</a:t>
            </a:r>
            <a:r>
              <a:rPr lang="en-US" altLang="zh-CN" sz="2000" dirty="0"/>
              <a:t>: framework neutral</a:t>
            </a:r>
            <a:endParaRPr lang="en-US" sz="1600" dirty="0"/>
          </a:p>
          <a:p>
            <a:r>
              <a:rPr lang="en-US" altLang="zh-CN" sz="3200" b="1" dirty="0">
                <a:solidFill>
                  <a:srgbClr val="00B050"/>
                </a:solidFill>
              </a:rPr>
              <a:t>Fast</a:t>
            </a:r>
            <a:r>
              <a:rPr lang="en-US" altLang="zh-CN" sz="3200" dirty="0"/>
              <a:t> and </a:t>
            </a:r>
            <a:r>
              <a:rPr lang="en-US" altLang="zh-CN" sz="3200" b="1" dirty="0">
                <a:solidFill>
                  <a:srgbClr val="00B050"/>
                </a:solidFill>
              </a:rPr>
              <a:t>Scalable</a:t>
            </a:r>
            <a:endParaRPr lang="en-US" sz="2400" b="1" dirty="0">
              <a:solidFill>
                <a:srgbClr val="00B050"/>
              </a:solidFill>
            </a:endParaRPr>
          </a:p>
        </p:txBody>
      </p:sp>
      <p:pic>
        <p:nvPicPr>
          <p:cNvPr id="2050" name="Picture 2">
            <a:extLst>
              <a:ext uri="{FF2B5EF4-FFF2-40B4-BE49-F238E27FC236}">
                <a16:creationId xmlns:a16="http://schemas.microsoft.com/office/drawing/2014/main" id="{8E01EAEA-534F-3F41-8982-35D5D655FD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564" y="1690688"/>
            <a:ext cx="6262626" cy="3805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10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blinds(horizontal)">
                                      <p:cBhvr>
                                        <p:cTn id="2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Flexible message propagation</a:t>
            </a:r>
            <a:endParaRPr lang="zh-CN" altLang="en-US" dirty="0"/>
          </a:p>
        </p:txBody>
      </p:sp>
      <p:sp>
        <p:nvSpPr>
          <p:cNvPr id="3" name="内容占位符 2"/>
          <p:cNvSpPr>
            <a:spLocks noGrp="1"/>
          </p:cNvSpPr>
          <p:nvPr>
            <p:ph idx="1"/>
          </p:nvPr>
        </p:nvSpPr>
        <p:spPr>
          <a:xfrm>
            <a:off x="664501" y="1978720"/>
            <a:ext cx="10862997" cy="3744416"/>
          </a:xfrm>
        </p:spPr>
        <p:txBody>
          <a:bodyPr/>
          <a:lstStyle/>
          <a:p>
            <a:r>
              <a:rPr lang="en-US" altLang="zh-CN" dirty="0"/>
              <a:t>Full propagation (“everyone shouts to everyone near you”)</a:t>
            </a:r>
          </a:p>
          <a:p>
            <a:endParaRPr lang="en-US" altLang="zh-CN" dirty="0"/>
          </a:p>
          <a:p>
            <a:r>
              <a:rPr lang="en-US" altLang="zh-CN" dirty="0"/>
              <a:t>Propagation by graph traversal</a:t>
            </a:r>
          </a:p>
          <a:p>
            <a:pPr lvl="1"/>
            <a:r>
              <a:rPr lang="en-US" altLang="zh-CN" dirty="0"/>
              <a:t>Topological order on sentence parsing tree</a:t>
            </a:r>
          </a:p>
          <a:p>
            <a:pPr lvl="1"/>
            <a:r>
              <a:rPr lang="en-US" altLang="zh-CN" dirty="0"/>
              <a:t>Belief propagation order</a:t>
            </a:r>
          </a:p>
          <a:p>
            <a:pPr lvl="1"/>
            <a:r>
              <a:rPr lang="en-US" altLang="zh-CN" dirty="0"/>
              <a:t>Sampling</a:t>
            </a:r>
          </a:p>
          <a:p>
            <a:pPr marL="457200" lvl="1" indent="0">
              <a:buNone/>
            </a:pPr>
            <a:endParaRPr lang="en-US" altLang="zh-CN" dirty="0"/>
          </a:p>
          <a:p>
            <a:r>
              <a:rPr lang="en-US" altLang="zh-CN" dirty="0"/>
              <a:t>Propagation by random walk</a:t>
            </a:r>
          </a:p>
        </p:txBody>
      </p:sp>
      <p:pic>
        <p:nvPicPr>
          <p:cNvPr id="7" name="Picture 4" descr="tree_images/ch08-tre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104" y="2541150"/>
            <a:ext cx="3100507" cy="2016224"/>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1AAE0525-DE7A-4142-A82D-67913CCD1BA1}" type="slidenum">
              <a:rPr lang="zh-CN" altLang="en-US" smtClean="0"/>
              <a:t>16</a:t>
            </a:fld>
            <a:endParaRPr lang="zh-CN" altLang="en-US" dirty="0"/>
          </a:p>
        </p:txBody>
      </p:sp>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9611" y="2659370"/>
            <a:ext cx="2991447" cy="2964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099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2B210A-C7E7-9C45-AE0B-77807DAC12DE}"/>
              </a:ext>
            </a:extLst>
          </p:cNvPr>
          <p:cNvPicPr>
            <a:picLocks noChangeAspect="1"/>
          </p:cNvPicPr>
          <p:nvPr/>
        </p:nvPicPr>
        <p:blipFill>
          <a:blip r:embed="rId2"/>
          <a:stretch>
            <a:fillRect/>
          </a:stretch>
        </p:blipFill>
        <p:spPr>
          <a:xfrm>
            <a:off x="1594538" y="2580940"/>
            <a:ext cx="9094237" cy="1630209"/>
          </a:xfrm>
          <a:prstGeom prst="rect">
            <a:avLst/>
          </a:prstGeom>
        </p:spPr>
      </p:pic>
      <p:sp>
        <p:nvSpPr>
          <p:cNvPr id="2" name="标题 1"/>
          <p:cNvSpPr>
            <a:spLocks noGrp="1"/>
          </p:cNvSpPr>
          <p:nvPr>
            <p:ph type="title"/>
          </p:nvPr>
        </p:nvSpPr>
        <p:spPr/>
        <p:txBody>
          <a:bodyPr>
            <a:normAutofit/>
          </a:bodyPr>
          <a:lstStyle/>
          <a:p>
            <a:r>
              <a:rPr lang="en-US" altLang="zh-CN" dirty="0"/>
              <a:t>Flexible message handling</a:t>
            </a:r>
            <a:endParaRPr lang="zh-CN" altLang="en-US" dirty="0"/>
          </a:p>
        </p:txBody>
      </p:sp>
      <p:grpSp>
        <p:nvGrpSpPr>
          <p:cNvPr id="14" name="组合 13"/>
          <p:cNvGrpSpPr/>
          <p:nvPr/>
        </p:nvGrpSpPr>
        <p:grpSpPr>
          <a:xfrm>
            <a:off x="4867904" y="1667829"/>
            <a:ext cx="4788160" cy="1551019"/>
            <a:chOff x="4229286" y="1103326"/>
            <a:chExt cx="3591120" cy="1163264"/>
          </a:xfrm>
        </p:grpSpPr>
        <p:sp>
          <p:nvSpPr>
            <p:cNvPr id="4" name="矩形 3"/>
            <p:cNvSpPr/>
            <p:nvPr/>
          </p:nvSpPr>
          <p:spPr>
            <a:xfrm>
              <a:off x="4229286" y="1909974"/>
              <a:ext cx="248987" cy="356616"/>
            </a:xfrm>
            <a:prstGeom prst="rect">
              <a:avLst/>
            </a:prstGeom>
            <a:solidFill>
              <a:srgbClr val="ED7D31">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5" name="线形标注 1 4"/>
            <p:cNvSpPr/>
            <p:nvPr/>
          </p:nvSpPr>
          <p:spPr>
            <a:xfrm>
              <a:off x="5132070" y="1103326"/>
              <a:ext cx="2688336" cy="425196"/>
            </a:xfrm>
            <a:prstGeom prst="borderCallout1">
              <a:avLst>
                <a:gd name="adj1" fmla="val 86492"/>
                <a:gd name="adj2" fmla="val -2721"/>
                <a:gd name="adj3" fmla="val 188339"/>
                <a:gd name="adj4" fmla="val -28598"/>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altLang="zh-CN" sz="2400" i="1" dirty="0">
                  <a:latin typeface="Calibri" panose="020F0502020204030204" pitchFamily="34" charset="0"/>
                </a:rPr>
                <a:t>Message function</a:t>
              </a:r>
              <a:endParaRPr lang="zh-CN" altLang="en-US" sz="2400" i="1" dirty="0">
                <a:latin typeface="Calibri" panose="020F0502020204030204" pitchFamily="34" charset="0"/>
              </a:endParaRPr>
            </a:p>
          </p:txBody>
        </p:sp>
      </p:grpSp>
      <p:grpSp>
        <p:nvGrpSpPr>
          <p:cNvPr id="13" name="Group 12">
            <a:extLst>
              <a:ext uri="{FF2B5EF4-FFF2-40B4-BE49-F238E27FC236}">
                <a16:creationId xmlns:a16="http://schemas.microsoft.com/office/drawing/2014/main" id="{9707F0AE-ED66-204D-8B83-76EEC5A6A370}"/>
              </a:ext>
            </a:extLst>
          </p:cNvPr>
          <p:cNvGrpSpPr/>
          <p:nvPr/>
        </p:nvGrpSpPr>
        <p:grpSpPr>
          <a:xfrm>
            <a:off x="903514" y="3542156"/>
            <a:ext cx="4296374" cy="2014453"/>
            <a:chOff x="903514" y="3542156"/>
            <a:chExt cx="4296374" cy="2014453"/>
          </a:xfrm>
        </p:grpSpPr>
        <p:sp>
          <p:nvSpPr>
            <p:cNvPr id="8" name="矩形 7"/>
            <p:cNvSpPr/>
            <p:nvPr/>
          </p:nvSpPr>
          <p:spPr>
            <a:xfrm>
              <a:off x="4867905" y="3542156"/>
              <a:ext cx="331983" cy="475488"/>
            </a:xfrm>
            <a:prstGeom prst="rect">
              <a:avLst/>
            </a:prstGeom>
            <a:solidFill>
              <a:srgbClr val="ED7D31">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9" name="线形标注 1 8"/>
            <p:cNvSpPr/>
            <p:nvPr/>
          </p:nvSpPr>
          <p:spPr>
            <a:xfrm>
              <a:off x="903514" y="4989681"/>
              <a:ext cx="3584448" cy="566928"/>
            </a:xfrm>
            <a:prstGeom prst="borderCallout1">
              <a:avLst>
                <a:gd name="adj1" fmla="val -19960"/>
                <a:gd name="adj2" fmla="val 101361"/>
                <a:gd name="adj3" fmla="val -146289"/>
                <a:gd name="adj4" fmla="val 113947"/>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altLang="zh-CN" sz="2400" i="1" dirty="0">
                  <a:latin typeface="Calibri" panose="020F0502020204030204" pitchFamily="34" charset="0"/>
                </a:rPr>
                <a:t>Update function</a:t>
              </a:r>
              <a:endParaRPr lang="zh-CN" altLang="en-US" sz="2400" i="1" dirty="0">
                <a:latin typeface="Calibri" panose="020F0502020204030204" pitchFamily="34" charset="0"/>
              </a:endParaRPr>
            </a:p>
          </p:txBody>
        </p:sp>
      </p:grpSp>
      <p:grpSp>
        <p:nvGrpSpPr>
          <p:cNvPr id="7" name="Group 6">
            <a:extLst>
              <a:ext uri="{FF2B5EF4-FFF2-40B4-BE49-F238E27FC236}">
                <a16:creationId xmlns:a16="http://schemas.microsoft.com/office/drawing/2014/main" id="{968DBAD7-5D1F-9B4B-8EC2-05A839C71338}"/>
              </a:ext>
            </a:extLst>
          </p:cNvPr>
          <p:cNvGrpSpPr/>
          <p:nvPr/>
        </p:nvGrpSpPr>
        <p:grpSpPr>
          <a:xfrm>
            <a:off x="6117087" y="3430159"/>
            <a:ext cx="3749289" cy="2130526"/>
            <a:chOff x="6117087" y="3430159"/>
            <a:chExt cx="3749289" cy="2130526"/>
          </a:xfrm>
        </p:grpSpPr>
        <p:sp>
          <p:nvSpPr>
            <p:cNvPr id="10" name="矩形 9"/>
            <p:cNvSpPr/>
            <p:nvPr/>
          </p:nvSpPr>
          <p:spPr>
            <a:xfrm>
              <a:off x="6117087" y="3430159"/>
              <a:ext cx="331984" cy="600551"/>
            </a:xfrm>
            <a:prstGeom prst="rect">
              <a:avLst/>
            </a:prstGeom>
            <a:solidFill>
              <a:srgbClr val="ED7D31">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11" name="线形标注 1 10"/>
            <p:cNvSpPr/>
            <p:nvPr/>
          </p:nvSpPr>
          <p:spPr>
            <a:xfrm>
              <a:off x="6281928" y="4993757"/>
              <a:ext cx="3584448" cy="566928"/>
            </a:xfrm>
            <a:prstGeom prst="borderCallout1">
              <a:avLst>
                <a:gd name="adj1" fmla="val -32863"/>
                <a:gd name="adj2" fmla="val 51361"/>
                <a:gd name="adj3" fmla="val -166302"/>
                <a:gd name="adj4" fmla="val 1587"/>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altLang="zh-CN" sz="2400" i="1" dirty="0">
                  <a:latin typeface="Calibri" panose="020F0502020204030204" pitchFamily="34" charset="0"/>
                </a:rPr>
                <a:t>Reduce function</a:t>
              </a:r>
              <a:endParaRPr lang="zh-CN" altLang="en-US" sz="2400" i="1" dirty="0">
                <a:latin typeface="Calibri" panose="020F0502020204030204" pitchFamily="34" charset="0"/>
              </a:endParaRPr>
            </a:p>
          </p:txBody>
        </p:sp>
      </p:grpSp>
      <p:sp>
        <p:nvSpPr>
          <p:cNvPr id="12" name="TextBox 11"/>
          <p:cNvSpPr txBox="1"/>
          <p:nvPr/>
        </p:nvSpPr>
        <p:spPr>
          <a:xfrm>
            <a:off x="178409" y="5767517"/>
            <a:ext cx="4244239" cy="379656"/>
          </a:xfrm>
          <a:prstGeom prst="rect">
            <a:avLst/>
          </a:prstGeom>
          <a:noFill/>
        </p:spPr>
        <p:txBody>
          <a:bodyPr wrap="none" lIns="91440" tIns="45720" rIns="91440" bIns="45720" rtlCol="0">
            <a:spAutoFit/>
          </a:bodyPr>
          <a:lstStyle/>
          <a:p>
            <a:r>
              <a:rPr lang="en-US" altLang="zh-CN" sz="1867" dirty="0">
                <a:latin typeface="Calibri" panose="020F0502020204030204" pitchFamily="34" charset="0"/>
              </a:rPr>
              <a:t>[Gilmer 2017, Wang 2017, </a:t>
            </a:r>
            <a:r>
              <a:rPr lang="en-US" altLang="zh-CN" sz="1867" dirty="0" err="1">
                <a:latin typeface="Calibri" panose="020F0502020204030204" pitchFamily="34" charset="0"/>
              </a:rPr>
              <a:t>Battaglia</a:t>
            </a:r>
            <a:r>
              <a:rPr lang="en-US" altLang="zh-CN" sz="1867" dirty="0">
                <a:latin typeface="Calibri" panose="020F0502020204030204" pitchFamily="34" charset="0"/>
              </a:rPr>
              <a:t> 2018]</a:t>
            </a:r>
            <a:endParaRPr lang="zh-CN" altLang="en-US" sz="1867" dirty="0">
              <a:latin typeface="Calibri" panose="020F0502020204030204" pitchFamily="34" charset="0"/>
            </a:endParaRPr>
          </a:p>
        </p:txBody>
      </p:sp>
      <p:sp>
        <p:nvSpPr>
          <p:cNvPr id="3" name="灯片编号占位符 2"/>
          <p:cNvSpPr>
            <a:spLocks noGrp="1"/>
          </p:cNvSpPr>
          <p:nvPr>
            <p:ph type="sldNum" sz="quarter" idx="12"/>
          </p:nvPr>
        </p:nvSpPr>
        <p:spPr/>
        <p:txBody>
          <a:bodyPr/>
          <a:lstStyle/>
          <a:p>
            <a:fld id="{1AAE0525-DE7A-4142-A82D-67913CCD1BA1}" type="slidenum">
              <a:rPr lang="zh-CN" altLang="en-US" smtClean="0"/>
              <a:t>17</a:t>
            </a:fld>
            <a:endParaRPr lang="zh-CN" altLang="en-US" dirty="0"/>
          </a:p>
        </p:txBody>
      </p:sp>
    </p:spTree>
    <p:extLst>
      <p:ext uri="{BB962C8B-B14F-4D97-AF65-F5344CB8AC3E}">
        <p14:creationId xmlns:p14="http://schemas.microsoft.com/office/powerpoint/2010/main" val="303191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DGL programming interface</a:t>
            </a:r>
          </a:p>
        </p:txBody>
      </p:sp>
      <p:sp>
        <p:nvSpPr>
          <p:cNvPr id="3" name="内容占位符 2"/>
          <p:cNvSpPr>
            <a:spLocks noGrp="1"/>
          </p:cNvSpPr>
          <p:nvPr>
            <p:ph idx="1"/>
          </p:nvPr>
        </p:nvSpPr>
        <p:spPr>
          <a:xfrm>
            <a:off x="851686" y="1704404"/>
            <a:ext cx="10515600" cy="2708656"/>
          </a:xfrm>
        </p:spPr>
        <p:txBody>
          <a:bodyPr>
            <a:normAutofit/>
          </a:bodyPr>
          <a:lstStyle/>
          <a:p>
            <a:r>
              <a:rPr lang="en-US" altLang="zh-CN" dirty="0"/>
              <a:t>Graph as the core abstraction</a:t>
            </a:r>
          </a:p>
          <a:p>
            <a:pPr lvl="1"/>
            <a:r>
              <a:rPr lang="en-US" altLang="zh-CN" dirty="0" err="1">
                <a:latin typeface="Consolas" panose="020B0609020204030204" pitchFamily="49" charset="0"/>
                <a:cs typeface="Consolas" panose="020B0609020204030204" pitchFamily="49" charset="0"/>
              </a:rPr>
              <a:t>DGLGraph</a:t>
            </a:r>
            <a:endParaRPr lang="en-US" altLang="zh-CN" dirty="0">
              <a:latin typeface="Consolas" panose="020B0609020204030204" pitchFamily="49" charset="0"/>
              <a:cs typeface="Consolas" panose="020B0609020204030204" pitchFamily="49" charset="0"/>
            </a:endParaRPr>
          </a:p>
          <a:p>
            <a:pPr lvl="1"/>
            <a:r>
              <a:rPr lang="en-US" altLang="zh-CN" dirty="0" err="1">
                <a:latin typeface="Consolas" panose="020B0609020204030204" pitchFamily="49" charset="0"/>
                <a:cs typeface="Consolas" panose="020B0609020204030204" pitchFamily="49" charset="0"/>
              </a:rPr>
              <a:t>g.ndata</a:t>
            </a:r>
            <a:r>
              <a:rPr lang="en-US" altLang="zh-CN" dirty="0">
                <a:latin typeface="Consolas" panose="020B0609020204030204" pitchFamily="49" charset="0"/>
                <a:cs typeface="Consolas" panose="020B0609020204030204" pitchFamily="49" charset="0"/>
              </a:rPr>
              <a:t>[‘h’]</a:t>
            </a:r>
            <a:endParaRPr lang="en-US" altLang="zh-CN" dirty="0">
              <a:cs typeface="Consolas" panose="020B0609020204030204" pitchFamily="49" charset="0"/>
            </a:endParaRPr>
          </a:p>
          <a:p>
            <a:r>
              <a:rPr lang="en-US" altLang="zh-CN" dirty="0">
                <a:cs typeface="Consolas" panose="020B0609020204030204" pitchFamily="49" charset="0"/>
              </a:rPr>
              <a:t>Simple but versatile message passing APIs</a:t>
            </a:r>
          </a:p>
          <a:p>
            <a:pPr lvl="1"/>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1AAE0525-DE7A-4142-A82D-67913CCD1BA1}" type="slidenum">
              <a:rPr lang="zh-CN" altLang="en-US" smtClean="0"/>
              <a:t>18</a:t>
            </a:fld>
            <a:endParaRPr lang="zh-CN" altLang="en-US" dirty="0"/>
          </a:p>
        </p:txBody>
      </p:sp>
      <p:pic>
        <p:nvPicPr>
          <p:cNvPr id="16" name="Picture 15">
            <a:extLst>
              <a:ext uri="{FF2B5EF4-FFF2-40B4-BE49-F238E27FC236}">
                <a16:creationId xmlns:a16="http://schemas.microsoft.com/office/drawing/2014/main" id="{AB571044-DC4C-8B45-9C31-1C6A469E2684}"/>
              </a:ext>
            </a:extLst>
          </p:cNvPr>
          <p:cNvPicPr>
            <a:picLocks noChangeAspect="1"/>
          </p:cNvPicPr>
          <p:nvPr/>
        </p:nvPicPr>
        <p:blipFill>
          <a:blip r:embed="rId2"/>
          <a:stretch>
            <a:fillRect/>
          </a:stretch>
        </p:blipFill>
        <p:spPr>
          <a:xfrm>
            <a:off x="1213886" y="3580269"/>
            <a:ext cx="7762163" cy="1391425"/>
          </a:xfrm>
          <a:prstGeom prst="rect">
            <a:avLst/>
          </a:prstGeom>
        </p:spPr>
      </p:pic>
      <p:grpSp>
        <p:nvGrpSpPr>
          <p:cNvPr id="17" name="Group 16">
            <a:extLst>
              <a:ext uri="{FF2B5EF4-FFF2-40B4-BE49-F238E27FC236}">
                <a16:creationId xmlns:a16="http://schemas.microsoft.com/office/drawing/2014/main" id="{D2F70AF3-AD61-CD46-B4B8-7A850C80F4B0}"/>
              </a:ext>
            </a:extLst>
          </p:cNvPr>
          <p:cNvGrpSpPr/>
          <p:nvPr/>
        </p:nvGrpSpPr>
        <p:grpSpPr>
          <a:xfrm>
            <a:off x="1017037" y="4805265"/>
            <a:ext cx="8324461" cy="1037063"/>
            <a:chOff x="1017037" y="4805265"/>
            <a:chExt cx="8324461" cy="1037063"/>
          </a:xfrm>
        </p:grpSpPr>
        <p:pic>
          <p:nvPicPr>
            <p:cNvPr id="6" name="Picture 5">
              <a:extLst>
                <a:ext uri="{FF2B5EF4-FFF2-40B4-BE49-F238E27FC236}">
                  <a16:creationId xmlns:a16="http://schemas.microsoft.com/office/drawing/2014/main" id="{682D0E39-DE96-3B40-87A1-BF413B90C097}"/>
                </a:ext>
              </a:extLst>
            </p:cNvPr>
            <p:cNvPicPr>
              <a:picLocks noChangeAspect="1"/>
            </p:cNvPicPr>
            <p:nvPr/>
          </p:nvPicPr>
          <p:blipFill>
            <a:blip r:embed="rId3"/>
            <a:stretch>
              <a:fillRect/>
            </a:stretch>
          </p:blipFill>
          <p:spPr>
            <a:xfrm>
              <a:off x="1017037" y="5268905"/>
              <a:ext cx="3984174" cy="573423"/>
            </a:xfrm>
            <a:prstGeom prst="rect">
              <a:avLst/>
            </a:prstGeom>
          </p:spPr>
        </p:pic>
        <p:pic>
          <p:nvPicPr>
            <p:cNvPr id="7" name="Picture 6">
              <a:extLst>
                <a:ext uri="{FF2B5EF4-FFF2-40B4-BE49-F238E27FC236}">
                  <a16:creationId xmlns:a16="http://schemas.microsoft.com/office/drawing/2014/main" id="{A7031C15-E1E2-2D45-96D4-ED5332168681}"/>
                </a:ext>
              </a:extLst>
            </p:cNvPr>
            <p:cNvPicPr>
              <a:picLocks noChangeAspect="1"/>
            </p:cNvPicPr>
            <p:nvPr/>
          </p:nvPicPr>
          <p:blipFill>
            <a:blip r:embed="rId4"/>
            <a:stretch>
              <a:fillRect/>
            </a:stretch>
          </p:blipFill>
          <p:spPr>
            <a:xfrm>
              <a:off x="5495728" y="5301516"/>
              <a:ext cx="3845770" cy="540812"/>
            </a:xfrm>
            <a:prstGeom prst="rect">
              <a:avLst/>
            </a:prstGeom>
          </p:spPr>
        </p:pic>
        <p:sp>
          <p:nvSpPr>
            <p:cNvPr id="8" name="Down Arrow 7">
              <a:extLst>
                <a:ext uri="{FF2B5EF4-FFF2-40B4-BE49-F238E27FC236}">
                  <a16:creationId xmlns:a16="http://schemas.microsoft.com/office/drawing/2014/main" id="{F9E620FA-7520-554D-9DF9-3466CC8F5A31}"/>
                </a:ext>
              </a:extLst>
            </p:cNvPr>
            <p:cNvSpPr/>
            <p:nvPr/>
          </p:nvSpPr>
          <p:spPr>
            <a:xfrm>
              <a:off x="4926563" y="4805265"/>
              <a:ext cx="326572" cy="4962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Tree>
    <p:extLst>
      <p:ext uri="{BB962C8B-B14F-4D97-AF65-F5344CB8AC3E}">
        <p14:creationId xmlns:p14="http://schemas.microsoft.com/office/powerpoint/2010/main" val="76279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animEffect transition="in" filter="fade">
                                      <p:cBhvr>
                                        <p:cTn id="9" dur="1000"/>
                                        <p:tgtEl>
                                          <p:spTgt spid="3">
                                            <p:txEl>
                                              <p:pRg st="1" end="1"/>
                                            </p:txEl>
                                          </p:spTgt>
                                        </p:tgtEl>
                                      </p:cBhvr>
                                    </p:animEffect>
                                    <p:anim calcmode="lin" valueType="num">
                                      <p:cBhvr>
                                        <p:cTn id="1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up)">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Writing GNNs is intuitive in DGL (GAT)</a:t>
            </a:r>
            <a:endParaRPr lang="zh-CN" altLang="en-US" dirty="0"/>
          </a:p>
        </p:txBody>
      </p:sp>
      <p:sp>
        <p:nvSpPr>
          <p:cNvPr id="5" name="灯片编号占位符 4"/>
          <p:cNvSpPr>
            <a:spLocks noGrp="1"/>
          </p:cNvSpPr>
          <p:nvPr>
            <p:ph type="sldNum" sz="quarter" idx="12"/>
          </p:nvPr>
        </p:nvSpPr>
        <p:spPr/>
        <p:txBody>
          <a:bodyPr/>
          <a:lstStyle/>
          <a:p>
            <a:fld id="{1AAE0525-DE7A-4142-A82D-67913CCD1BA1}" type="slidenum">
              <a:rPr lang="zh-CN" altLang="en-US" smtClean="0"/>
              <a:pPr/>
              <a:t>19</a:t>
            </a:fld>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801" y="1584093"/>
            <a:ext cx="11329259" cy="4119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462" y="5039016"/>
            <a:ext cx="5798006" cy="1237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a:extLst>
              <a:ext uri="{FF2B5EF4-FFF2-40B4-BE49-F238E27FC236}">
                <a16:creationId xmlns:a16="http://schemas.microsoft.com/office/drawing/2014/main" id="{5437CE1C-C3DD-D144-9452-571AAC9C92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462" y="1584093"/>
            <a:ext cx="5592969" cy="3473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Connector 3">
            <a:extLst>
              <a:ext uri="{FF2B5EF4-FFF2-40B4-BE49-F238E27FC236}">
                <a16:creationId xmlns:a16="http://schemas.microsoft.com/office/drawing/2014/main" id="{EC1A8E94-15AD-8247-A643-E4AAE7E8B420}"/>
              </a:ext>
            </a:extLst>
          </p:cNvPr>
          <p:cNvCxnSpPr/>
          <p:nvPr/>
        </p:nvCxnSpPr>
        <p:spPr>
          <a:xfrm>
            <a:off x="6281445" y="4282753"/>
            <a:ext cx="4122185"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528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FC1E9-B5ED-A04B-A278-D8B5E2A18C87}"/>
              </a:ext>
            </a:extLst>
          </p:cNvPr>
          <p:cNvSpPr>
            <a:spLocks noGrp="1"/>
          </p:cNvSpPr>
          <p:nvPr>
            <p:ph type="title"/>
          </p:nvPr>
        </p:nvSpPr>
        <p:spPr/>
        <p:txBody>
          <a:bodyPr/>
          <a:lstStyle/>
          <a:p>
            <a:r>
              <a:rPr lang="en-US" dirty="0"/>
              <a:t>Deep learning + Graph</a:t>
            </a:r>
          </a:p>
        </p:txBody>
      </p:sp>
      <p:pic>
        <p:nvPicPr>
          <p:cNvPr id="1026" name="Picture 2">
            <a:extLst>
              <a:ext uri="{FF2B5EF4-FFF2-40B4-BE49-F238E27FC236}">
                <a16:creationId xmlns:a16="http://schemas.microsoft.com/office/drawing/2014/main" id="{E71D5EDC-871D-1940-B0A7-4E4AE64EB71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16" b="4317"/>
          <a:stretch/>
        </p:blipFill>
        <p:spPr bwMode="auto">
          <a:xfrm>
            <a:off x="208528" y="2180861"/>
            <a:ext cx="5596243" cy="3168352"/>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1AAE0525-DE7A-4142-A82D-67913CCD1BA1}" type="slidenum">
              <a:rPr lang="zh-CN" altLang="en-US" smtClean="0"/>
              <a:t>2</a:t>
            </a:fld>
            <a:endParaRPr lang="zh-CN" altLang="en-US" dirty="0"/>
          </a:p>
        </p:txBody>
      </p:sp>
      <p:sp>
        <p:nvSpPr>
          <p:cNvPr id="6" name="AutoShape 2" descr="æ·±åº¦å­¦ä¹ ç­åº¦ä¸éï¼å¾ç¥ç»ç½ç»ãBERT å´èµ·ï¼ICLR 2020 æäº¤è®ºæä¸»é¢åæ"/>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7" name="AutoShape 4" descr="æ·±åº¦å­¦ä¹ ç­åº¦ä¸éï¼å¾ç¥ç»ç½ç»ãBERT å´èµ·ï¼ICLR 2020 æäº¤è®ºæä¸»é¢åæ"/>
          <p:cNvSpPr>
            <a:spLocks noChangeAspect="1" noChangeArrowheads="1"/>
          </p:cNvSpPr>
          <p:nvPr/>
        </p:nvSpPr>
        <p:spPr bwMode="auto">
          <a:xfrm>
            <a:off x="410633" y="10584"/>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a:p>
        </p:txBody>
      </p:sp>
      <p:pic>
        <p:nvPicPr>
          <p:cNvPr id="1029" name="Picture 5" descr="C:\Users\jermaine\Desktop\82a9f98791a97cd200cf085936eb3ccd.jpg"/>
          <p:cNvPicPr>
            <a:picLocks noChangeAspect="1" noChangeArrowheads="1"/>
          </p:cNvPicPr>
          <p:nvPr/>
        </p:nvPicPr>
        <p:blipFill rotWithShape="1">
          <a:blip r:embed="rId3">
            <a:extLst>
              <a:ext uri="{28A0092B-C50C-407E-A947-70E740481C1C}">
                <a14:useLocalDpi xmlns:a14="http://schemas.microsoft.com/office/drawing/2010/main" val="0"/>
              </a:ext>
            </a:extLst>
          </a:blip>
          <a:srcRect r="4058"/>
          <a:stretch/>
        </p:blipFill>
        <p:spPr bwMode="auto">
          <a:xfrm>
            <a:off x="5903980" y="1869941"/>
            <a:ext cx="6106857" cy="3819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315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4A7A-57F9-0B44-8AF8-1824469BBE83}"/>
              </a:ext>
            </a:extLst>
          </p:cNvPr>
          <p:cNvSpPr>
            <a:spLocks noGrp="1"/>
          </p:cNvSpPr>
          <p:nvPr>
            <p:ph type="title"/>
          </p:nvPr>
        </p:nvSpPr>
        <p:spPr/>
        <p:txBody>
          <a:bodyPr/>
          <a:lstStyle/>
          <a:p>
            <a:r>
              <a:rPr lang="en-CN" dirty="0"/>
              <a:t>Performance</a:t>
            </a:r>
          </a:p>
        </p:txBody>
      </p:sp>
      <p:pic>
        <p:nvPicPr>
          <p:cNvPr id="4" name="Content Placeholder 3">
            <a:extLst>
              <a:ext uri="{FF2B5EF4-FFF2-40B4-BE49-F238E27FC236}">
                <a16:creationId xmlns:a16="http://schemas.microsoft.com/office/drawing/2014/main" id="{F7DD4621-4630-D143-8005-2149C9C6C1E4}"/>
              </a:ext>
            </a:extLst>
          </p:cNvPr>
          <p:cNvPicPr>
            <a:picLocks noGrp="1" noChangeAspect="1"/>
          </p:cNvPicPr>
          <p:nvPr>
            <p:ph idx="1"/>
          </p:nvPr>
        </p:nvPicPr>
        <p:blipFill>
          <a:blip r:embed="rId2"/>
          <a:stretch>
            <a:fillRect/>
          </a:stretch>
        </p:blipFill>
        <p:spPr>
          <a:xfrm>
            <a:off x="838200" y="1690688"/>
            <a:ext cx="7081451" cy="4351338"/>
          </a:xfrm>
          <a:prstGeom prst="rect">
            <a:avLst/>
          </a:prstGeom>
        </p:spPr>
      </p:pic>
      <p:pic>
        <p:nvPicPr>
          <p:cNvPr id="5" name="Picture 4">
            <a:extLst>
              <a:ext uri="{FF2B5EF4-FFF2-40B4-BE49-F238E27FC236}">
                <a16:creationId xmlns:a16="http://schemas.microsoft.com/office/drawing/2014/main" id="{596614F6-F706-F245-B1C6-729827D0363E}"/>
              </a:ext>
            </a:extLst>
          </p:cNvPr>
          <p:cNvPicPr>
            <a:picLocks noChangeAspect="1"/>
          </p:cNvPicPr>
          <p:nvPr/>
        </p:nvPicPr>
        <p:blipFill>
          <a:blip r:embed="rId3"/>
          <a:stretch>
            <a:fillRect/>
          </a:stretch>
        </p:blipFill>
        <p:spPr>
          <a:xfrm>
            <a:off x="8192278" y="2501780"/>
            <a:ext cx="3883090" cy="2729153"/>
          </a:xfrm>
          <a:prstGeom prst="rect">
            <a:avLst/>
          </a:prstGeom>
        </p:spPr>
      </p:pic>
      <p:sp>
        <p:nvSpPr>
          <p:cNvPr id="6" name="TextBox 5">
            <a:extLst>
              <a:ext uri="{FF2B5EF4-FFF2-40B4-BE49-F238E27FC236}">
                <a16:creationId xmlns:a16="http://schemas.microsoft.com/office/drawing/2014/main" id="{32CCF966-F9F0-7E41-8E39-DE1A5B12ED60}"/>
              </a:ext>
            </a:extLst>
          </p:cNvPr>
          <p:cNvSpPr txBox="1"/>
          <p:nvPr/>
        </p:nvSpPr>
        <p:spPr>
          <a:xfrm>
            <a:off x="8880723" y="2317114"/>
            <a:ext cx="2506199" cy="369332"/>
          </a:xfrm>
          <a:prstGeom prst="rect">
            <a:avLst/>
          </a:prstGeom>
          <a:noFill/>
        </p:spPr>
        <p:txBody>
          <a:bodyPr wrap="none" rtlCol="0">
            <a:spAutoFit/>
          </a:bodyPr>
          <a:lstStyle/>
          <a:p>
            <a:r>
              <a:rPr lang="en-CN" dirty="0"/>
              <a:t>GAT on synthetic dataset</a:t>
            </a:r>
          </a:p>
        </p:txBody>
      </p:sp>
    </p:spTree>
    <p:extLst>
      <p:ext uri="{BB962C8B-B14F-4D97-AF65-F5344CB8AC3E}">
        <p14:creationId xmlns:p14="http://schemas.microsoft.com/office/powerpoint/2010/main" val="1915875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1450216" cy="1325563"/>
          </a:xfrm>
        </p:spPr>
        <p:txBody>
          <a:bodyPr>
            <a:normAutofit/>
          </a:bodyPr>
          <a:lstStyle/>
          <a:p>
            <a:r>
              <a:rPr lang="en-US" altLang="zh-CN" sz="4000" dirty="0"/>
              <a:t>Different scenarios require different supports</a:t>
            </a:r>
            <a:endParaRPr lang="zh-CN" altLang="en-US" sz="4000" dirty="0"/>
          </a:p>
        </p:txBody>
      </p:sp>
      <p:pic>
        <p:nvPicPr>
          <p:cNvPr id="1026" name="Picture 2" descr="âsocial networkâçå¾çæç´¢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4208" y="1735540"/>
            <a:ext cx="3203689" cy="17993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5F83A45-CA4E-FE43-987F-62C5DECE7E89}"/>
              </a:ext>
            </a:extLst>
          </p:cNvPr>
          <p:cNvSpPr txBox="1"/>
          <p:nvPr/>
        </p:nvSpPr>
        <p:spPr>
          <a:xfrm>
            <a:off x="1043855" y="3466463"/>
            <a:ext cx="3274296" cy="420564"/>
          </a:xfrm>
          <a:prstGeom prst="rect">
            <a:avLst/>
          </a:prstGeom>
          <a:noFill/>
        </p:spPr>
        <p:txBody>
          <a:bodyPr wrap="square" rtlCol="0">
            <a:spAutoFit/>
          </a:bodyPr>
          <a:lstStyle>
            <a:defPPr>
              <a:defRPr lang="zh-CN"/>
            </a:defPPr>
            <a:lvl1pPr algn="ctr">
              <a:defRPr sz="1600">
                <a:latin typeface="Calibri" panose="020F0502020204030204" pitchFamily="34" charset="0"/>
              </a:defRPr>
            </a:lvl1pPr>
          </a:lstStyle>
          <a:p>
            <a:r>
              <a:rPr lang="en-US" altLang="zh-CN" sz="2133" dirty="0"/>
              <a:t>Single giant graph</a:t>
            </a:r>
          </a:p>
        </p:txBody>
      </p:sp>
      <p:pic>
        <p:nvPicPr>
          <p:cNvPr id="1028" name="Picture 4" descr="âmoleculeâçå¾çæç´¢ç»æ"/>
          <p:cNvPicPr>
            <a:picLocks noChangeAspect="1" noChangeArrowheads="1"/>
          </p:cNvPicPr>
          <p:nvPr/>
        </p:nvPicPr>
        <p:blipFill rotWithShape="1">
          <a:blip r:embed="rId4">
            <a:extLst>
              <a:ext uri="{28A0092B-C50C-407E-A947-70E740481C1C}">
                <a14:useLocalDpi xmlns:a14="http://schemas.microsoft.com/office/drawing/2010/main" val="0"/>
              </a:ext>
            </a:extLst>
          </a:blip>
          <a:srcRect t="4062" b="9253"/>
          <a:stretch/>
        </p:blipFill>
        <p:spPr bwMode="auto">
          <a:xfrm>
            <a:off x="6939396" y="1768507"/>
            <a:ext cx="3083041" cy="17281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5F83A45-CA4E-FE43-987F-62C5DECE7E89}"/>
              </a:ext>
            </a:extLst>
          </p:cNvPr>
          <p:cNvSpPr txBox="1"/>
          <p:nvPr/>
        </p:nvSpPr>
        <p:spPr>
          <a:xfrm>
            <a:off x="6768073" y="3470547"/>
            <a:ext cx="3734263" cy="420564"/>
          </a:xfrm>
          <a:prstGeom prst="rect">
            <a:avLst/>
          </a:prstGeom>
          <a:noFill/>
        </p:spPr>
        <p:txBody>
          <a:bodyPr wrap="square" rtlCol="0">
            <a:spAutoFit/>
          </a:bodyPr>
          <a:lstStyle>
            <a:defPPr>
              <a:defRPr lang="zh-CN"/>
            </a:defPPr>
            <a:lvl1pPr algn="ctr">
              <a:defRPr sz="1600">
                <a:latin typeface="Calibri" panose="020F0502020204030204" pitchFamily="34" charset="0"/>
              </a:defRPr>
            </a:lvl1pPr>
          </a:lstStyle>
          <a:p>
            <a:r>
              <a:rPr lang="en-US" altLang="zh-CN" sz="2133" dirty="0"/>
              <a:t>Many moderate-sized graphs</a:t>
            </a:r>
          </a:p>
        </p:txBody>
      </p:sp>
      <p:pic>
        <p:nvPicPr>
          <p:cNvPr id="1030" name="Picture 6" descr="âdynamic graphâçå¾çæç´¢ç»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120663"/>
            <a:ext cx="4137839" cy="142759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F83A45-CA4E-FE43-987F-62C5DECE7E89}"/>
              </a:ext>
            </a:extLst>
          </p:cNvPr>
          <p:cNvSpPr txBox="1"/>
          <p:nvPr/>
        </p:nvSpPr>
        <p:spPr>
          <a:xfrm>
            <a:off x="1429550" y="5571608"/>
            <a:ext cx="2502905" cy="420564"/>
          </a:xfrm>
          <a:prstGeom prst="rect">
            <a:avLst/>
          </a:prstGeom>
          <a:noFill/>
        </p:spPr>
        <p:txBody>
          <a:bodyPr wrap="square" rtlCol="0">
            <a:spAutoFit/>
          </a:bodyPr>
          <a:lstStyle>
            <a:defPPr>
              <a:defRPr lang="zh-CN"/>
            </a:defPPr>
            <a:lvl1pPr algn="ctr">
              <a:defRPr sz="1600">
                <a:latin typeface="Calibri" panose="020F0502020204030204" pitchFamily="34" charset="0"/>
              </a:defRPr>
            </a:lvl1pPr>
          </a:lstStyle>
          <a:p>
            <a:r>
              <a:rPr lang="en-US" altLang="zh-CN" sz="2133" dirty="0"/>
              <a:t>Dynamic graph</a:t>
            </a:r>
          </a:p>
        </p:txBody>
      </p:sp>
      <p:sp>
        <p:nvSpPr>
          <p:cNvPr id="10" name="TextBox 9">
            <a:extLst>
              <a:ext uri="{FF2B5EF4-FFF2-40B4-BE49-F238E27FC236}">
                <a16:creationId xmlns:a16="http://schemas.microsoft.com/office/drawing/2014/main" id="{B5F83A45-CA4E-FE43-987F-62C5DECE7E89}"/>
              </a:ext>
            </a:extLst>
          </p:cNvPr>
          <p:cNvSpPr txBox="1"/>
          <p:nvPr/>
        </p:nvSpPr>
        <p:spPr>
          <a:xfrm>
            <a:off x="7031136" y="5645648"/>
            <a:ext cx="3336864" cy="420564"/>
          </a:xfrm>
          <a:prstGeom prst="rect">
            <a:avLst/>
          </a:prstGeom>
          <a:noFill/>
        </p:spPr>
        <p:txBody>
          <a:bodyPr wrap="square" rtlCol="0">
            <a:spAutoFit/>
          </a:bodyPr>
          <a:lstStyle>
            <a:defPPr>
              <a:defRPr lang="zh-CN"/>
            </a:defPPr>
            <a:lvl1pPr algn="ctr">
              <a:defRPr sz="1600">
                <a:latin typeface="Calibri" panose="020F0502020204030204" pitchFamily="34" charset="0"/>
              </a:defRPr>
            </a:lvl1pPr>
          </a:lstStyle>
          <a:p>
            <a:r>
              <a:rPr lang="en-US" altLang="zh-CN" sz="2133" dirty="0"/>
              <a:t>Heterogeneous graph</a:t>
            </a:r>
          </a:p>
        </p:txBody>
      </p:sp>
      <p:pic>
        <p:nvPicPr>
          <p:cNvPr id="1032" name="Picture 8" descr="ç¸å³å¾ç"/>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22519" y="4142875"/>
            <a:ext cx="3316793" cy="1928615"/>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1AAE0525-DE7A-4142-A82D-67913CCD1BA1}" type="slidenum">
              <a:rPr lang="zh-CN" altLang="en-US" smtClean="0"/>
              <a:t>21</a:t>
            </a:fld>
            <a:endParaRPr lang="zh-CN" altLang="en-US" dirty="0"/>
          </a:p>
        </p:txBody>
      </p:sp>
      <p:sp>
        <p:nvSpPr>
          <p:cNvPr id="8" name="圆角矩形 7"/>
          <p:cNvSpPr/>
          <p:nvPr/>
        </p:nvSpPr>
        <p:spPr>
          <a:xfrm>
            <a:off x="3587182" y="2161274"/>
            <a:ext cx="1824203" cy="57606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solidFill>
                  <a:schemeClr val="tx2"/>
                </a:solidFill>
              </a:rPr>
              <a:t>Sampling</a:t>
            </a:r>
            <a:endParaRPr lang="zh-CN" altLang="en-US" sz="2400" dirty="0">
              <a:solidFill>
                <a:schemeClr val="tx2"/>
              </a:solidFill>
            </a:endParaRPr>
          </a:p>
        </p:txBody>
      </p:sp>
      <p:sp>
        <p:nvSpPr>
          <p:cNvPr id="15" name="圆角矩形 14"/>
          <p:cNvSpPr/>
          <p:nvPr/>
        </p:nvSpPr>
        <p:spPr>
          <a:xfrm>
            <a:off x="9552384" y="2030587"/>
            <a:ext cx="1824203" cy="83743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solidFill>
                  <a:schemeClr val="tx2"/>
                </a:solidFill>
              </a:rPr>
              <a:t>Batching graphs</a:t>
            </a:r>
            <a:endParaRPr lang="zh-CN" altLang="en-US" sz="2400" dirty="0">
              <a:solidFill>
                <a:schemeClr val="tx2"/>
              </a:solidFill>
            </a:endParaRPr>
          </a:p>
        </p:txBody>
      </p:sp>
      <p:sp>
        <p:nvSpPr>
          <p:cNvPr id="16" name="圆角矩形 15"/>
          <p:cNvSpPr/>
          <p:nvPr/>
        </p:nvSpPr>
        <p:spPr>
          <a:xfrm>
            <a:off x="3587181" y="4285124"/>
            <a:ext cx="1824203" cy="66205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solidFill>
                  <a:schemeClr val="tx2"/>
                </a:solidFill>
              </a:rPr>
              <a:t>Mutation</a:t>
            </a:r>
            <a:endParaRPr lang="zh-CN" altLang="en-US" sz="2400" dirty="0">
              <a:solidFill>
                <a:schemeClr val="tx2"/>
              </a:solidFill>
            </a:endParaRPr>
          </a:p>
        </p:txBody>
      </p:sp>
      <p:sp>
        <p:nvSpPr>
          <p:cNvPr id="17" name="圆角矩形 16"/>
          <p:cNvSpPr/>
          <p:nvPr/>
        </p:nvSpPr>
        <p:spPr>
          <a:xfrm>
            <a:off x="9552384" y="4220964"/>
            <a:ext cx="2496277" cy="79037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solidFill>
                  <a:schemeClr val="tx2"/>
                </a:solidFill>
              </a:rPr>
              <a:t>Heterogeneous</a:t>
            </a:r>
            <a:endParaRPr lang="zh-CN" altLang="en-US" sz="2400" dirty="0">
              <a:solidFill>
                <a:schemeClr val="tx2"/>
              </a:solidFill>
            </a:endParaRPr>
          </a:p>
        </p:txBody>
      </p:sp>
    </p:spTree>
    <p:extLst>
      <p:ext uri="{BB962C8B-B14F-4D97-AF65-F5344CB8AC3E}">
        <p14:creationId xmlns:p14="http://schemas.microsoft.com/office/powerpoint/2010/main" val="142559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Summary of DGL Programming Interface</a:t>
            </a:r>
            <a:endParaRPr lang="zh-CN" altLang="en-US" dirty="0"/>
          </a:p>
        </p:txBody>
      </p:sp>
      <p:sp>
        <p:nvSpPr>
          <p:cNvPr id="5" name="灯片编号占位符 4"/>
          <p:cNvSpPr>
            <a:spLocks noGrp="1"/>
          </p:cNvSpPr>
          <p:nvPr>
            <p:ph type="sldNum" sz="quarter" idx="12"/>
          </p:nvPr>
        </p:nvSpPr>
        <p:spPr/>
        <p:txBody>
          <a:bodyPr/>
          <a:lstStyle/>
          <a:p>
            <a:fld id="{1AAE0525-DE7A-4142-A82D-67913CCD1BA1}" type="slidenum">
              <a:rPr lang="zh-CN" altLang="en-US" smtClean="0"/>
              <a:pPr/>
              <a:t>22</a:t>
            </a:fld>
            <a:endParaRPr lang="zh-CN" altLang="en-US" dirty="0"/>
          </a:p>
        </p:txBody>
      </p:sp>
      <p:grpSp>
        <p:nvGrpSpPr>
          <p:cNvPr id="8" name="组合 7"/>
          <p:cNvGrpSpPr/>
          <p:nvPr/>
        </p:nvGrpSpPr>
        <p:grpSpPr>
          <a:xfrm>
            <a:off x="818165" y="1455475"/>
            <a:ext cx="4135509" cy="4900875"/>
            <a:chOff x="539552" y="876872"/>
            <a:chExt cx="3101632" cy="3675656"/>
          </a:xfrm>
        </p:grpSpPr>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2715"/>
            <a:stretch/>
          </p:blipFill>
          <p:spPr bwMode="auto">
            <a:xfrm>
              <a:off x="539552" y="876872"/>
              <a:ext cx="2485588" cy="3675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7635"/>
            <a:stretch/>
          </p:blipFill>
          <p:spPr bwMode="auto">
            <a:xfrm>
              <a:off x="2991232" y="876872"/>
              <a:ext cx="649952" cy="3675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9" name="TextBox 8"/>
          <p:cNvSpPr txBox="1"/>
          <p:nvPr/>
        </p:nvSpPr>
        <p:spPr>
          <a:xfrm>
            <a:off x="5077463" y="2381812"/>
            <a:ext cx="3039102" cy="461665"/>
          </a:xfrm>
          <a:prstGeom prst="rect">
            <a:avLst/>
          </a:prstGeom>
          <a:noFill/>
          <a:ln>
            <a:solidFill>
              <a:schemeClr val="tx1"/>
            </a:solidFill>
            <a:prstDash val="dash"/>
          </a:ln>
        </p:spPr>
        <p:txBody>
          <a:bodyPr wrap="none" rtlCol="0">
            <a:spAutoFit/>
          </a:bodyPr>
          <a:lstStyle/>
          <a:p>
            <a:pPr algn="ctr"/>
            <a:r>
              <a:rPr lang="en-US" altLang="zh-CN" sz="2400" dirty="0">
                <a:latin typeface="Calibri" panose="020F0502020204030204" pitchFamily="34" charset="0"/>
              </a:rPr>
              <a:t>User-defined functions</a:t>
            </a:r>
            <a:endParaRPr lang="zh-CN" altLang="en-US" sz="2400" dirty="0">
              <a:latin typeface="Calibri" panose="020F0502020204030204" pitchFamily="34" charset="0"/>
            </a:endParaRPr>
          </a:p>
        </p:txBody>
      </p:sp>
      <p:sp>
        <p:nvSpPr>
          <p:cNvPr id="10" name="TextBox 9"/>
          <p:cNvSpPr txBox="1"/>
          <p:nvPr/>
        </p:nvSpPr>
        <p:spPr>
          <a:xfrm>
            <a:off x="5081539" y="3504654"/>
            <a:ext cx="3091995" cy="461665"/>
          </a:xfrm>
          <a:prstGeom prst="rect">
            <a:avLst/>
          </a:prstGeom>
          <a:noFill/>
          <a:ln>
            <a:solidFill>
              <a:schemeClr val="tx1"/>
            </a:solidFill>
            <a:prstDash val="dash"/>
          </a:ln>
        </p:spPr>
        <p:txBody>
          <a:bodyPr wrap="square" rtlCol="0">
            <a:spAutoFit/>
          </a:bodyPr>
          <a:lstStyle/>
          <a:p>
            <a:pPr algn="ctr"/>
            <a:r>
              <a:rPr lang="en-US" altLang="zh-CN" sz="2400" dirty="0">
                <a:latin typeface="Calibri" panose="020F0502020204030204" pitchFamily="34" charset="0"/>
              </a:rPr>
              <a:t>Active set</a:t>
            </a:r>
          </a:p>
        </p:txBody>
      </p:sp>
      <p:sp>
        <p:nvSpPr>
          <p:cNvPr id="11" name="TextBox 10"/>
          <p:cNvSpPr txBox="1"/>
          <p:nvPr/>
        </p:nvSpPr>
        <p:spPr>
          <a:xfrm>
            <a:off x="5105072" y="4629682"/>
            <a:ext cx="3091995" cy="461665"/>
          </a:xfrm>
          <a:prstGeom prst="rect">
            <a:avLst/>
          </a:prstGeom>
          <a:noFill/>
          <a:ln>
            <a:solidFill>
              <a:schemeClr val="tx1"/>
            </a:solidFill>
            <a:prstDash val="dash"/>
          </a:ln>
        </p:spPr>
        <p:txBody>
          <a:bodyPr wrap="square" rtlCol="0">
            <a:spAutoFit/>
          </a:bodyPr>
          <a:lstStyle/>
          <a:p>
            <a:pPr algn="ctr"/>
            <a:r>
              <a:rPr lang="en-US" altLang="zh-CN" sz="2400" dirty="0">
                <a:latin typeface="Calibri" panose="020F0502020204030204" pitchFamily="34" charset="0"/>
              </a:rPr>
              <a:t>Batching APIs</a:t>
            </a:r>
          </a:p>
        </p:txBody>
      </p:sp>
      <p:sp>
        <p:nvSpPr>
          <p:cNvPr id="12" name="TextBox 11"/>
          <p:cNvSpPr txBox="1"/>
          <p:nvPr/>
        </p:nvSpPr>
        <p:spPr>
          <a:xfrm>
            <a:off x="5081539" y="5237945"/>
            <a:ext cx="3072197" cy="461665"/>
          </a:xfrm>
          <a:prstGeom prst="rect">
            <a:avLst/>
          </a:prstGeom>
          <a:noFill/>
          <a:ln>
            <a:solidFill>
              <a:schemeClr val="tx1"/>
            </a:solidFill>
            <a:prstDash val="dash"/>
          </a:ln>
        </p:spPr>
        <p:txBody>
          <a:bodyPr wrap="square" rtlCol="0">
            <a:spAutoFit/>
          </a:bodyPr>
          <a:lstStyle/>
          <a:p>
            <a:pPr algn="ctr"/>
            <a:r>
              <a:rPr lang="en-US" altLang="zh-CN" sz="2400" dirty="0">
                <a:latin typeface="Calibri" panose="020F0502020204030204" pitchFamily="34" charset="0"/>
              </a:rPr>
              <a:t>Sampling APIs</a:t>
            </a:r>
          </a:p>
        </p:txBody>
      </p:sp>
      <p:sp>
        <p:nvSpPr>
          <p:cNvPr id="13" name="TextBox 12"/>
          <p:cNvSpPr txBox="1"/>
          <p:nvPr/>
        </p:nvSpPr>
        <p:spPr>
          <a:xfrm>
            <a:off x="8374826" y="4629682"/>
            <a:ext cx="3091995" cy="461665"/>
          </a:xfrm>
          <a:prstGeom prst="rect">
            <a:avLst/>
          </a:prstGeom>
          <a:noFill/>
          <a:ln>
            <a:solidFill>
              <a:schemeClr val="tx1"/>
            </a:solidFill>
            <a:prstDash val="dash"/>
          </a:ln>
        </p:spPr>
        <p:txBody>
          <a:bodyPr wrap="square" rtlCol="0">
            <a:spAutoFit/>
          </a:bodyPr>
          <a:lstStyle/>
          <a:p>
            <a:pPr algn="ctr"/>
            <a:r>
              <a:rPr lang="en-US" altLang="zh-CN" sz="2400" dirty="0">
                <a:latin typeface="Calibri" panose="020F0502020204030204" pitchFamily="34" charset="0"/>
              </a:rPr>
              <a:t>Mutation APIs</a:t>
            </a:r>
          </a:p>
        </p:txBody>
      </p:sp>
      <p:sp>
        <p:nvSpPr>
          <p:cNvPr id="15" name="TextBox 14"/>
          <p:cNvSpPr txBox="1"/>
          <p:nvPr/>
        </p:nvSpPr>
        <p:spPr>
          <a:xfrm>
            <a:off x="8374826" y="2381812"/>
            <a:ext cx="3091995" cy="461665"/>
          </a:xfrm>
          <a:prstGeom prst="rect">
            <a:avLst/>
          </a:prstGeom>
          <a:noFill/>
          <a:ln>
            <a:solidFill>
              <a:schemeClr val="tx1"/>
            </a:solidFill>
            <a:prstDash val="dash"/>
          </a:ln>
        </p:spPr>
        <p:txBody>
          <a:bodyPr wrap="square" rtlCol="0">
            <a:spAutoFit/>
          </a:bodyPr>
          <a:lstStyle/>
          <a:p>
            <a:pPr algn="ctr"/>
            <a:r>
              <a:rPr lang="en-US" altLang="zh-CN" sz="2400" dirty="0">
                <a:latin typeface="Calibri" panose="020F0502020204030204" pitchFamily="34" charset="0"/>
              </a:rPr>
              <a:t>Send, </a:t>
            </a:r>
            <a:r>
              <a:rPr lang="en-US" altLang="zh-CN" sz="2400" dirty="0" err="1">
                <a:latin typeface="Calibri" panose="020F0502020204030204" pitchFamily="34" charset="0"/>
              </a:rPr>
              <a:t>Recv</a:t>
            </a:r>
            <a:endParaRPr lang="en-US" altLang="zh-CN" sz="2400" dirty="0">
              <a:latin typeface="Calibri" panose="020F0502020204030204" pitchFamily="34" charset="0"/>
            </a:endParaRPr>
          </a:p>
        </p:txBody>
      </p:sp>
      <p:sp>
        <p:nvSpPr>
          <p:cNvPr id="14" name="TextBox 13"/>
          <p:cNvSpPr txBox="1"/>
          <p:nvPr/>
        </p:nvSpPr>
        <p:spPr>
          <a:xfrm>
            <a:off x="8374826" y="5237944"/>
            <a:ext cx="3072197" cy="461665"/>
          </a:xfrm>
          <a:prstGeom prst="rect">
            <a:avLst/>
          </a:prstGeom>
          <a:noFill/>
          <a:ln>
            <a:solidFill>
              <a:schemeClr val="tx1"/>
            </a:solidFill>
            <a:prstDash val="dash"/>
          </a:ln>
        </p:spPr>
        <p:txBody>
          <a:bodyPr wrap="square" rtlCol="0">
            <a:spAutoFit/>
          </a:bodyPr>
          <a:lstStyle/>
          <a:p>
            <a:pPr algn="ctr"/>
            <a:r>
              <a:rPr lang="en-US" altLang="zh-CN" sz="2400" dirty="0">
                <a:latin typeface="Calibri" panose="020F0502020204030204" pitchFamily="34" charset="0"/>
              </a:rPr>
              <a:t>Support multi-type</a:t>
            </a:r>
          </a:p>
        </p:txBody>
      </p:sp>
    </p:spTree>
    <p:extLst>
      <p:ext uri="{BB962C8B-B14F-4D97-AF65-F5344CB8AC3E}">
        <p14:creationId xmlns:p14="http://schemas.microsoft.com/office/powerpoint/2010/main" val="1969890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FE7E6-EDE8-E74E-B727-CFBB186EA692}"/>
              </a:ext>
            </a:extLst>
          </p:cNvPr>
          <p:cNvSpPr>
            <a:spLocks noGrp="1"/>
          </p:cNvSpPr>
          <p:nvPr>
            <p:ph type="title"/>
          </p:nvPr>
        </p:nvSpPr>
        <p:spPr/>
        <p:txBody>
          <a:bodyPr/>
          <a:lstStyle/>
          <a:p>
            <a:r>
              <a:rPr lang="en-CN" dirty="0"/>
              <a:t>Achieving frame-neurality</a:t>
            </a:r>
          </a:p>
        </p:txBody>
      </p:sp>
      <p:sp>
        <p:nvSpPr>
          <p:cNvPr id="3" name="Content Placeholder 2">
            <a:extLst>
              <a:ext uri="{FF2B5EF4-FFF2-40B4-BE49-F238E27FC236}">
                <a16:creationId xmlns:a16="http://schemas.microsoft.com/office/drawing/2014/main" id="{3CD1A9C2-2F0C-8047-A49B-EA4A9E8E4DFE}"/>
              </a:ext>
            </a:extLst>
          </p:cNvPr>
          <p:cNvSpPr>
            <a:spLocks noGrp="1"/>
          </p:cNvSpPr>
          <p:nvPr>
            <p:ph idx="1"/>
          </p:nvPr>
        </p:nvSpPr>
        <p:spPr>
          <a:xfrm>
            <a:off x="838199" y="1825625"/>
            <a:ext cx="10974356" cy="4351338"/>
          </a:xfrm>
        </p:spPr>
        <p:txBody>
          <a:bodyPr/>
          <a:lstStyle/>
          <a:p>
            <a:r>
              <a:rPr lang="en-CN" dirty="0"/>
              <a:t>Why?</a:t>
            </a:r>
          </a:p>
          <a:p>
            <a:pPr lvl="1"/>
            <a:r>
              <a:rPr lang="en-CN" dirty="0"/>
              <a:t>An </a:t>
            </a:r>
            <a:r>
              <a:rPr lang="en-CN" b="1" i="1" dirty="0"/>
              <a:t>application</a:t>
            </a:r>
            <a:r>
              <a:rPr lang="en-CN" dirty="0"/>
              <a:t> of GNN takes a lot more than the GNN model it uses</a:t>
            </a:r>
          </a:p>
          <a:p>
            <a:pPr lvl="2"/>
            <a:r>
              <a:rPr lang="en-CN" dirty="0"/>
              <a:t>Data loading, pre-processing, feature extractors…. </a:t>
            </a:r>
          </a:p>
          <a:p>
            <a:r>
              <a:rPr lang="en-CN" dirty="0"/>
              <a:t>DGL’s strategy:</a:t>
            </a:r>
          </a:p>
          <a:p>
            <a:pPr lvl="1"/>
            <a:r>
              <a:rPr lang="en-CN" dirty="0"/>
              <a:t>Take control of the minimum and the critical (e.g. DGLGraph)</a:t>
            </a:r>
          </a:p>
          <a:p>
            <a:pPr lvl="1"/>
            <a:r>
              <a:rPr lang="en-CN" dirty="0"/>
              <a:t>Leverage the rest from the framework: auto-grad, memory management, dense tensor ops,…, </a:t>
            </a:r>
            <a:r>
              <a:rPr lang="en-CN" b="1" strike="sngStrike" dirty="0">
                <a:highlight>
                  <a:srgbClr val="FFFF00"/>
                </a:highlight>
              </a:rPr>
              <a:t>sparse tensor ops</a:t>
            </a:r>
          </a:p>
          <a:p>
            <a:endParaRPr lang="en-CN" b="1" u="sng" dirty="0"/>
          </a:p>
          <a:p>
            <a:r>
              <a:rPr lang="en-CN" b="1" u="sng" dirty="0"/>
              <a:t>ALL</a:t>
            </a:r>
            <a:r>
              <a:rPr lang="en-CN" dirty="0"/>
              <a:t> domain package should consider if they want to be real-world ready</a:t>
            </a:r>
          </a:p>
          <a:p>
            <a:pPr marL="457200" lvl="1" indent="0">
              <a:buNone/>
            </a:pPr>
            <a:endParaRPr lang="en-CN" dirty="0"/>
          </a:p>
        </p:txBody>
      </p:sp>
    </p:spTree>
    <p:extLst>
      <p:ext uri="{BB962C8B-B14F-4D97-AF65-F5344CB8AC3E}">
        <p14:creationId xmlns:p14="http://schemas.microsoft.com/office/powerpoint/2010/main" val="182469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iterate type="lt">
                                    <p:tmPct val="0"/>
                                  </p:iterate>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linds(horizontal)">
                                      <p:cBhvr>
                                        <p:cTn id="26" dur="500"/>
                                        <p:tgtEl>
                                          <p:spTgt spid="3">
                                            <p:txEl>
                                              <p:pRg st="7" end="7"/>
                                            </p:txEl>
                                          </p:spTgt>
                                        </p:tgtEl>
                                      </p:cBhvr>
                                    </p:animEffect>
                                  </p:childTnLst>
                                </p:cTn>
                              </p:par>
                              <p:par>
                                <p:cTn id="27" presetID="18" presetClass="emph" presetSubtype="0" fill="hold" nodeType="withEffect">
                                  <p:stCondLst>
                                    <p:cond delay="0"/>
                                  </p:stCondLst>
                                  <p:iterate type="lt">
                                    <p:tmPct val="4000"/>
                                  </p:iterate>
                                  <p:childTnLst>
                                    <p:set>
                                      <p:cBhvr override="childStyle">
                                        <p:cTn id="28" dur="500" fill="hold"/>
                                        <p:tgtEl>
                                          <p:spTgt spid="3">
                                            <p:txEl>
                                              <p:pRg st="7" end="7"/>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FE7E6-EDE8-E74E-B727-CFBB186EA692}"/>
              </a:ext>
            </a:extLst>
          </p:cNvPr>
          <p:cNvSpPr>
            <a:spLocks noGrp="1"/>
          </p:cNvSpPr>
          <p:nvPr>
            <p:ph type="title"/>
          </p:nvPr>
        </p:nvSpPr>
        <p:spPr/>
        <p:txBody>
          <a:bodyPr/>
          <a:lstStyle/>
          <a:p>
            <a:r>
              <a:rPr lang="en-CN" dirty="0"/>
              <a:t>Achieving frame-neurality (not agnostic)</a:t>
            </a:r>
          </a:p>
        </p:txBody>
      </p:sp>
      <p:pic>
        <p:nvPicPr>
          <p:cNvPr id="4" name="Picture 3">
            <a:extLst>
              <a:ext uri="{FF2B5EF4-FFF2-40B4-BE49-F238E27FC236}">
                <a16:creationId xmlns:a16="http://schemas.microsoft.com/office/drawing/2014/main" id="{88B07627-8E93-984F-9AF3-9A6FE1A807BE}"/>
              </a:ext>
            </a:extLst>
          </p:cNvPr>
          <p:cNvPicPr>
            <a:picLocks noChangeAspect="1"/>
          </p:cNvPicPr>
          <p:nvPr/>
        </p:nvPicPr>
        <p:blipFill>
          <a:blip r:embed="rId2"/>
          <a:stretch>
            <a:fillRect/>
          </a:stretch>
        </p:blipFill>
        <p:spPr>
          <a:xfrm>
            <a:off x="1194318" y="1431074"/>
            <a:ext cx="8994711" cy="5061801"/>
          </a:xfrm>
          <a:prstGeom prst="rect">
            <a:avLst/>
          </a:prstGeom>
        </p:spPr>
      </p:pic>
      <p:sp>
        <p:nvSpPr>
          <p:cNvPr id="3" name="Rectangle 2">
            <a:extLst>
              <a:ext uri="{FF2B5EF4-FFF2-40B4-BE49-F238E27FC236}">
                <a16:creationId xmlns:a16="http://schemas.microsoft.com/office/drawing/2014/main" id="{0513E14D-65BC-3449-90FF-173B51593761}"/>
              </a:ext>
            </a:extLst>
          </p:cNvPr>
          <p:cNvSpPr/>
          <p:nvPr/>
        </p:nvSpPr>
        <p:spPr>
          <a:xfrm>
            <a:off x="1399592" y="4702629"/>
            <a:ext cx="8556171" cy="1642187"/>
          </a:xfrm>
          <a:prstGeom prst="rect">
            <a:avLst/>
          </a:prstGeom>
          <a:solidFill>
            <a:srgbClr val="5B9BD5">
              <a:alpha val="1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4095304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DA22D-2077-3946-9766-EB9EA8DA0669}"/>
              </a:ext>
            </a:extLst>
          </p:cNvPr>
          <p:cNvSpPr>
            <a:spLocks noGrp="1"/>
          </p:cNvSpPr>
          <p:nvPr>
            <p:ph type="title"/>
          </p:nvPr>
        </p:nvSpPr>
        <p:spPr/>
        <p:txBody>
          <a:bodyPr/>
          <a:lstStyle/>
          <a:p>
            <a:r>
              <a:rPr lang="en-CN" dirty="0"/>
              <a:t>The cost of being framework-neutrality</a:t>
            </a:r>
          </a:p>
        </p:txBody>
      </p:sp>
      <p:pic>
        <p:nvPicPr>
          <p:cNvPr id="4" name="Content Placeholder 3">
            <a:extLst>
              <a:ext uri="{FF2B5EF4-FFF2-40B4-BE49-F238E27FC236}">
                <a16:creationId xmlns:a16="http://schemas.microsoft.com/office/drawing/2014/main" id="{446F5538-FFEB-954F-94D8-E4C555350887}"/>
              </a:ext>
            </a:extLst>
          </p:cNvPr>
          <p:cNvPicPr>
            <a:picLocks noGrp="1" noChangeAspect="1"/>
          </p:cNvPicPr>
          <p:nvPr>
            <p:ph idx="1"/>
          </p:nvPr>
        </p:nvPicPr>
        <p:blipFill>
          <a:blip r:embed="rId2"/>
          <a:stretch>
            <a:fillRect/>
          </a:stretch>
        </p:blipFill>
        <p:spPr>
          <a:xfrm>
            <a:off x="6508733" y="2185211"/>
            <a:ext cx="4639793" cy="3360598"/>
          </a:xfrm>
          <a:prstGeom prst="rect">
            <a:avLst/>
          </a:prstGeom>
        </p:spPr>
      </p:pic>
      <p:pic>
        <p:nvPicPr>
          <p:cNvPr id="5" name="Picture 4">
            <a:extLst>
              <a:ext uri="{FF2B5EF4-FFF2-40B4-BE49-F238E27FC236}">
                <a16:creationId xmlns:a16="http://schemas.microsoft.com/office/drawing/2014/main" id="{06404323-138C-5343-8CE3-5957EFDD1116}"/>
              </a:ext>
            </a:extLst>
          </p:cNvPr>
          <p:cNvPicPr>
            <a:picLocks noChangeAspect="1"/>
          </p:cNvPicPr>
          <p:nvPr/>
        </p:nvPicPr>
        <p:blipFill>
          <a:blip r:embed="rId3"/>
          <a:stretch>
            <a:fillRect/>
          </a:stretch>
        </p:blipFill>
        <p:spPr>
          <a:xfrm>
            <a:off x="718458" y="2276669"/>
            <a:ext cx="5377542" cy="2304661"/>
          </a:xfrm>
          <a:prstGeom prst="rect">
            <a:avLst/>
          </a:prstGeom>
        </p:spPr>
      </p:pic>
      <p:sp>
        <p:nvSpPr>
          <p:cNvPr id="6" name="TextBox 5">
            <a:extLst>
              <a:ext uri="{FF2B5EF4-FFF2-40B4-BE49-F238E27FC236}">
                <a16:creationId xmlns:a16="http://schemas.microsoft.com/office/drawing/2014/main" id="{358610AB-B836-8144-9748-877B4F8FD977}"/>
              </a:ext>
            </a:extLst>
          </p:cNvPr>
          <p:cNvSpPr txBox="1"/>
          <p:nvPr/>
        </p:nvSpPr>
        <p:spPr>
          <a:xfrm>
            <a:off x="838200" y="4758612"/>
            <a:ext cx="4459875" cy="923330"/>
          </a:xfrm>
          <a:prstGeom prst="rect">
            <a:avLst/>
          </a:prstGeom>
          <a:noFill/>
        </p:spPr>
        <p:txBody>
          <a:bodyPr wrap="none" rtlCol="0">
            <a:spAutoFit/>
          </a:bodyPr>
          <a:lstStyle/>
          <a:p>
            <a:pPr marL="400050" indent="-400050">
              <a:buFont typeface="+mj-lt"/>
              <a:buAutoNum type="romanUcPeriod"/>
            </a:pPr>
            <a:r>
              <a:rPr lang="en-US" dirty="0"/>
              <a:t>Model class inheritance </a:t>
            </a:r>
          </a:p>
          <a:p>
            <a:pPr marL="400050" indent="-400050">
              <a:buFont typeface="+mj-lt"/>
              <a:buAutoNum type="romanUcPeriod"/>
            </a:pPr>
            <a:r>
              <a:rPr lang="en-US" dirty="0"/>
              <a:t>Sub-modules and parameter initialization</a:t>
            </a:r>
          </a:p>
          <a:p>
            <a:pPr marL="400050" indent="-400050">
              <a:buFont typeface="+mj-lt"/>
              <a:buAutoNum type="romanUcPeriod"/>
            </a:pPr>
            <a:r>
              <a:rPr lang="en-US" dirty="0"/>
              <a:t>Framework-specific operators</a:t>
            </a:r>
            <a:endParaRPr lang="en-CN" dirty="0"/>
          </a:p>
        </p:txBody>
      </p:sp>
      <p:sp>
        <p:nvSpPr>
          <p:cNvPr id="7" name="TextBox 6">
            <a:extLst>
              <a:ext uri="{FF2B5EF4-FFF2-40B4-BE49-F238E27FC236}">
                <a16:creationId xmlns:a16="http://schemas.microsoft.com/office/drawing/2014/main" id="{90CA5940-E5BE-084D-A1A5-82C8218282A7}"/>
              </a:ext>
            </a:extLst>
          </p:cNvPr>
          <p:cNvSpPr txBox="1"/>
          <p:nvPr/>
        </p:nvSpPr>
        <p:spPr>
          <a:xfrm>
            <a:off x="838200" y="1861656"/>
            <a:ext cx="1857496" cy="461665"/>
          </a:xfrm>
          <a:prstGeom prst="rect">
            <a:avLst/>
          </a:prstGeom>
          <a:noFill/>
        </p:spPr>
        <p:txBody>
          <a:bodyPr wrap="none" rtlCol="0">
            <a:spAutoFit/>
          </a:bodyPr>
          <a:lstStyle/>
          <a:p>
            <a:r>
              <a:rPr lang="en-CN" sz="2400" dirty="0"/>
              <a:t>Porting effort</a:t>
            </a:r>
          </a:p>
        </p:txBody>
      </p:sp>
      <p:sp>
        <p:nvSpPr>
          <p:cNvPr id="8" name="TextBox 7">
            <a:extLst>
              <a:ext uri="{FF2B5EF4-FFF2-40B4-BE49-F238E27FC236}">
                <a16:creationId xmlns:a16="http://schemas.microsoft.com/office/drawing/2014/main" id="{FF0C5426-1DAA-194C-AEF4-66A055B8A42E}"/>
              </a:ext>
            </a:extLst>
          </p:cNvPr>
          <p:cNvSpPr txBox="1"/>
          <p:nvPr/>
        </p:nvSpPr>
        <p:spPr>
          <a:xfrm>
            <a:off x="7134419" y="1838529"/>
            <a:ext cx="2720809" cy="461665"/>
          </a:xfrm>
          <a:prstGeom prst="rect">
            <a:avLst/>
          </a:prstGeom>
          <a:noFill/>
        </p:spPr>
        <p:txBody>
          <a:bodyPr wrap="none" rtlCol="0">
            <a:spAutoFit/>
          </a:bodyPr>
          <a:lstStyle/>
          <a:p>
            <a:r>
              <a:rPr lang="en-CN" sz="2400" dirty="0"/>
              <a:t>Performance impact</a:t>
            </a:r>
          </a:p>
        </p:txBody>
      </p:sp>
    </p:spTree>
    <p:extLst>
      <p:ext uri="{BB962C8B-B14F-4D97-AF65-F5344CB8AC3E}">
        <p14:creationId xmlns:p14="http://schemas.microsoft.com/office/powerpoint/2010/main" val="1147454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37C81-FF8B-6741-A6D1-493600C12F0D}"/>
              </a:ext>
            </a:extLst>
          </p:cNvPr>
          <p:cNvSpPr>
            <a:spLocks noGrp="1"/>
          </p:cNvSpPr>
          <p:nvPr>
            <p:ph type="title"/>
          </p:nvPr>
        </p:nvSpPr>
        <p:spPr/>
        <p:txBody>
          <a:bodyPr/>
          <a:lstStyle/>
          <a:p>
            <a:r>
              <a:rPr lang="en-CN" dirty="0"/>
              <a:t>More applications</a:t>
            </a:r>
          </a:p>
        </p:txBody>
      </p:sp>
      <p:sp>
        <p:nvSpPr>
          <p:cNvPr id="3" name="Text Placeholder 2">
            <a:extLst>
              <a:ext uri="{FF2B5EF4-FFF2-40B4-BE49-F238E27FC236}">
                <a16:creationId xmlns:a16="http://schemas.microsoft.com/office/drawing/2014/main" id="{C530C874-2D81-504E-A8D5-A3EE56F8EAE8}"/>
              </a:ext>
            </a:extLst>
          </p:cNvPr>
          <p:cNvSpPr>
            <a:spLocks noGrp="1"/>
          </p:cNvSpPr>
          <p:nvPr>
            <p:ph type="body" idx="1"/>
          </p:nvPr>
        </p:nvSpPr>
        <p:spPr/>
        <p:txBody>
          <a:bodyPr/>
          <a:lstStyle/>
          <a:p>
            <a:endParaRPr lang="en-CN"/>
          </a:p>
        </p:txBody>
      </p:sp>
      <p:pic>
        <p:nvPicPr>
          <p:cNvPr id="4" name="Content Placeholder 6">
            <a:extLst>
              <a:ext uri="{FF2B5EF4-FFF2-40B4-BE49-F238E27FC236}">
                <a16:creationId xmlns:a16="http://schemas.microsoft.com/office/drawing/2014/main" id="{10D8C91F-5FD7-E74A-8B67-B76EBB18FD49}"/>
              </a:ext>
            </a:extLst>
          </p:cNvPr>
          <p:cNvPicPr>
            <a:picLocks noChangeAspect="1"/>
          </p:cNvPicPr>
          <p:nvPr/>
        </p:nvPicPr>
        <p:blipFill>
          <a:blip r:embed="rId2"/>
          <a:stretch>
            <a:fillRect/>
          </a:stretch>
        </p:blipFill>
        <p:spPr>
          <a:xfrm>
            <a:off x="7068187" y="1269208"/>
            <a:ext cx="2963111" cy="2802323"/>
          </a:xfrm>
          <a:prstGeom prst="rect">
            <a:avLst/>
          </a:prstGeom>
        </p:spPr>
      </p:pic>
      <p:sp>
        <p:nvSpPr>
          <p:cNvPr id="5" name="TextBox 4">
            <a:extLst>
              <a:ext uri="{FF2B5EF4-FFF2-40B4-BE49-F238E27FC236}">
                <a16:creationId xmlns:a16="http://schemas.microsoft.com/office/drawing/2014/main" id="{A56AAAC0-7552-FF43-8871-4BFDAC1B6F69}"/>
              </a:ext>
            </a:extLst>
          </p:cNvPr>
          <p:cNvSpPr txBox="1"/>
          <p:nvPr/>
        </p:nvSpPr>
        <p:spPr>
          <a:xfrm>
            <a:off x="9468126" y="3363645"/>
            <a:ext cx="2042739" cy="707886"/>
          </a:xfrm>
          <a:prstGeom prst="rect">
            <a:avLst/>
          </a:prstGeom>
          <a:noFill/>
        </p:spPr>
        <p:txBody>
          <a:bodyPr wrap="none" rtlCol="0">
            <a:spAutoFit/>
          </a:bodyPr>
          <a:lstStyle/>
          <a:p>
            <a:r>
              <a:rPr lang="en-US" sz="4000" dirty="0"/>
              <a:t>Leverage</a:t>
            </a:r>
          </a:p>
        </p:txBody>
      </p:sp>
      <p:sp>
        <p:nvSpPr>
          <p:cNvPr id="6" name="Rectangle 5">
            <a:extLst>
              <a:ext uri="{FF2B5EF4-FFF2-40B4-BE49-F238E27FC236}">
                <a16:creationId xmlns:a16="http://schemas.microsoft.com/office/drawing/2014/main" id="{335E7D3B-4116-9E47-9FAE-267A01430018}"/>
              </a:ext>
            </a:extLst>
          </p:cNvPr>
          <p:cNvSpPr/>
          <p:nvPr/>
        </p:nvSpPr>
        <p:spPr>
          <a:xfrm>
            <a:off x="5488106" y="1269208"/>
            <a:ext cx="1960537" cy="707886"/>
          </a:xfrm>
          <a:prstGeom prst="rect">
            <a:avLst/>
          </a:prstGeom>
        </p:spPr>
        <p:txBody>
          <a:bodyPr wrap="none">
            <a:spAutoFit/>
          </a:bodyPr>
          <a:lstStyle/>
          <a:p>
            <a:r>
              <a:rPr lang="en-US" sz="4000" dirty="0"/>
              <a:t>Discover</a:t>
            </a:r>
            <a:endParaRPr lang="en-US" sz="3200" dirty="0"/>
          </a:p>
        </p:txBody>
      </p:sp>
    </p:spTree>
    <p:extLst>
      <p:ext uri="{BB962C8B-B14F-4D97-AF65-F5344CB8AC3E}">
        <p14:creationId xmlns:p14="http://schemas.microsoft.com/office/powerpoint/2010/main" val="2904467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A65FE-A0BB-7841-BED7-2F5C1510CD6E}"/>
              </a:ext>
            </a:extLst>
          </p:cNvPr>
          <p:cNvSpPr>
            <a:spLocks noGrp="1"/>
          </p:cNvSpPr>
          <p:nvPr>
            <p:ph type="title"/>
          </p:nvPr>
        </p:nvSpPr>
        <p:spPr/>
        <p:txBody>
          <a:bodyPr/>
          <a:lstStyle/>
          <a:p>
            <a:r>
              <a:rPr lang="en-US" dirty="0"/>
              <a:t>Scene graph extraction (experimental)</a:t>
            </a:r>
          </a:p>
        </p:txBody>
      </p:sp>
      <p:sp>
        <p:nvSpPr>
          <p:cNvPr id="3" name="Content Placeholder 2">
            <a:extLst>
              <a:ext uri="{FF2B5EF4-FFF2-40B4-BE49-F238E27FC236}">
                <a16:creationId xmlns:a16="http://schemas.microsoft.com/office/drawing/2014/main" id="{5E336A1D-12E5-8241-B930-BF1AEA0A33FD}"/>
              </a:ext>
            </a:extLst>
          </p:cNvPr>
          <p:cNvSpPr>
            <a:spLocks noGrp="1"/>
          </p:cNvSpPr>
          <p:nvPr>
            <p:ph idx="1"/>
          </p:nvPr>
        </p:nvSpPr>
        <p:spPr>
          <a:xfrm>
            <a:off x="838200" y="1825625"/>
            <a:ext cx="10515600" cy="4351338"/>
          </a:xfrm>
        </p:spPr>
        <p:txBody>
          <a:bodyPr/>
          <a:lstStyle/>
          <a:p>
            <a:r>
              <a:rPr lang="en-US" dirty="0">
                <a:hlinkClick r:id="rId3"/>
              </a:rPr>
              <a:t>Graph R-CNN for Scene Graph Generation</a:t>
            </a:r>
            <a:endParaRPr lang="en-US" dirty="0"/>
          </a:p>
          <a:p>
            <a:pPr lvl="1"/>
            <a:r>
              <a:rPr lang="en-US" dirty="0"/>
              <a:t>Per epoch time 45min (vs. 2.5hr)</a:t>
            </a:r>
          </a:p>
        </p:txBody>
      </p:sp>
      <p:pic>
        <p:nvPicPr>
          <p:cNvPr id="7" name="Picture 6">
            <a:extLst>
              <a:ext uri="{FF2B5EF4-FFF2-40B4-BE49-F238E27FC236}">
                <a16:creationId xmlns:a16="http://schemas.microsoft.com/office/drawing/2014/main" id="{A5E93FAF-790D-D14C-8502-EFAB0EC8F768}"/>
              </a:ext>
            </a:extLst>
          </p:cNvPr>
          <p:cNvPicPr>
            <a:picLocks noChangeAspect="1"/>
          </p:cNvPicPr>
          <p:nvPr/>
        </p:nvPicPr>
        <p:blipFill>
          <a:blip r:embed="rId4"/>
          <a:stretch>
            <a:fillRect/>
          </a:stretch>
        </p:blipFill>
        <p:spPr>
          <a:xfrm>
            <a:off x="1046410" y="2870859"/>
            <a:ext cx="1829491" cy="2588902"/>
          </a:xfrm>
          <a:prstGeom prst="rect">
            <a:avLst/>
          </a:prstGeom>
        </p:spPr>
      </p:pic>
      <p:pic>
        <p:nvPicPr>
          <p:cNvPr id="8" name="Picture 7">
            <a:extLst>
              <a:ext uri="{FF2B5EF4-FFF2-40B4-BE49-F238E27FC236}">
                <a16:creationId xmlns:a16="http://schemas.microsoft.com/office/drawing/2014/main" id="{EED216EE-0191-CE4C-8C02-104B20848170}"/>
              </a:ext>
            </a:extLst>
          </p:cNvPr>
          <p:cNvPicPr>
            <a:picLocks noChangeAspect="1"/>
          </p:cNvPicPr>
          <p:nvPr/>
        </p:nvPicPr>
        <p:blipFill>
          <a:blip r:embed="rId5"/>
          <a:stretch>
            <a:fillRect/>
          </a:stretch>
        </p:blipFill>
        <p:spPr>
          <a:xfrm>
            <a:off x="6804254" y="2870859"/>
            <a:ext cx="1829492" cy="2633899"/>
          </a:xfrm>
          <a:prstGeom prst="rect">
            <a:avLst/>
          </a:prstGeom>
        </p:spPr>
      </p:pic>
      <p:sp>
        <p:nvSpPr>
          <p:cNvPr id="10" name="TextBox 9">
            <a:extLst>
              <a:ext uri="{FF2B5EF4-FFF2-40B4-BE49-F238E27FC236}">
                <a16:creationId xmlns:a16="http://schemas.microsoft.com/office/drawing/2014/main" id="{9FD75530-091B-1041-81C6-73F493E27489}"/>
              </a:ext>
            </a:extLst>
          </p:cNvPr>
          <p:cNvSpPr txBox="1"/>
          <p:nvPr/>
        </p:nvSpPr>
        <p:spPr>
          <a:xfrm>
            <a:off x="8932088" y="3403253"/>
            <a:ext cx="3092065" cy="1477328"/>
          </a:xfrm>
          <a:prstGeom prst="rect">
            <a:avLst/>
          </a:prstGeom>
          <a:noFill/>
        </p:spPr>
        <p:txBody>
          <a:bodyPr wrap="none" rtlCol="0">
            <a:spAutoFit/>
          </a:bodyPr>
          <a:lstStyle/>
          <a:p>
            <a:r>
              <a:rPr lang="en-US" dirty="0"/>
              <a:t>Link exists with prob 68.99%</a:t>
            </a:r>
          </a:p>
          <a:p>
            <a:endParaRPr lang="en-US" dirty="0"/>
          </a:p>
          <a:p>
            <a:r>
              <a:rPr lang="en-US" dirty="0"/>
              <a:t>Link type:</a:t>
            </a:r>
          </a:p>
          <a:p>
            <a:r>
              <a:rPr lang="en-US" dirty="0"/>
              <a:t>&lt;man&gt; &lt;have&gt; &lt;shirt&gt;, 43.29%</a:t>
            </a:r>
          </a:p>
          <a:p>
            <a:r>
              <a:rPr lang="en-US" dirty="0"/>
              <a:t>&lt;man&gt; &lt;wear&gt; &lt;shirt&gt;, 39.64%</a:t>
            </a:r>
          </a:p>
        </p:txBody>
      </p:sp>
      <p:sp>
        <p:nvSpPr>
          <p:cNvPr id="11" name="TextBox 10">
            <a:extLst>
              <a:ext uri="{FF2B5EF4-FFF2-40B4-BE49-F238E27FC236}">
                <a16:creationId xmlns:a16="http://schemas.microsoft.com/office/drawing/2014/main" id="{265B1055-1721-8A4F-B276-36D61F31D6FA}"/>
              </a:ext>
            </a:extLst>
          </p:cNvPr>
          <p:cNvSpPr txBox="1"/>
          <p:nvPr/>
        </p:nvSpPr>
        <p:spPr>
          <a:xfrm>
            <a:off x="1073989" y="5575481"/>
            <a:ext cx="1774332" cy="369332"/>
          </a:xfrm>
          <a:prstGeom prst="rect">
            <a:avLst/>
          </a:prstGeom>
          <a:noFill/>
        </p:spPr>
        <p:txBody>
          <a:bodyPr wrap="none" rtlCol="0">
            <a:spAutoFit/>
          </a:bodyPr>
          <a:lstStyle/>
          <a:p>
            <a:r>
              <a:rPr lang="en-US" dirty="0"/>
              <a:t>Object Detection</a:t>
            </a:r>
          </a:p>
        </p:txBody>
      </p:sp>
      <p:pic>
        <p:nvPicPr>
          <p:cNvPr id="13" name="Picture 12">
            <a:extLst>
              <a:ext uri="{FF2B5EF4-FFF2-40B4-BE49-F238E27FC236}">
                <a16:creationId xmlns:a16="http://schemas.microsoft.com/office/drawing/2014/main" id="{7C049E9B-F49A-A248-9154-AEFCDA6734B7}"/>
              </a:ext>
            </a:extLst>
          </p:cNvPr>
          <p:cNvPicPr>
            <a:picLocks noChangeAspect="1"/>
          </p:cNvPicPr>
          <p:nvPr/>
        </p:nvPicPr>
        <p:blipFill>
          <a:blip r:embed="rId6"/>
          <a:stretch>
            <a:fillRect/>
          </a:stretch>
        </p:blipFill>
        <p:spPr>
          <a:xfrm>
            <a:off x="3321778" y="3597891"/>
            <a:ext cx="3227990" cy="1088053"/>
          </a:xfrm>
          <a:prstGeom prst="rect">
            <a:avLst/>
          </a:prstGeom>
        </p:spPr>
      </p:pic>
      <p:sp>
        <p:nvSpPr>
          <p:cNvPr id="14" name="TextBox 13">
            <a:extLst>
              <a:ext uri="{FF2B5EF4-FFF2-40B4-BE49-F238E27FC236}">
                <a16:creationId xmlns:a16="http://schemas.microsoft.com/office/drawing/2014/main" id="{32D0D8B1-CC37-754A-8BD9-6FDBDA8099D1}"/>
              </a:ext>
            </a:extLst>
          </p:cNvPr>
          <p:cNvSpPr txBox="1"/>
          <p:nvPr/>
        </p:nvSpPr>
        <p:spPr>
          <a:xfrm>
            <a:off x="4538552" y="4967717"/>
            <a:ext cx="603050" cy="369332"/>
          </a:xfrm>
          <a:prstGeom prst="rect">
            <a:avLst/>
          </a:prstGeom>
          <a:noFill/>
        </p:spPr>
        <p:txBody>
          <a:bodyPr wrap="none" rtlCol="0">
            <a:spAutoFit/>
          </a:bodyPr>
          <a:lstStyle/>
          <a:p>
            <a:r>
              <a:rPr lang="en-US" dirty="0"/>
              <a:t>GCN</a:t>
            </a:r>
          </a:p>
        </p:txBody>
      </p:sp>
    </p:spTree>
    <p:extLst>
      <p:ext uri="{BB962C8B-B14F-4D97-AF65-F5344CB8AC3E}">
        <p14:creationId xmlns:p14="http://schemas.microsoft.com/office/powerpoint/2010/main" val="991424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CB89D1-D668-5A4B-8ECD-45622FBB8323}"/>
              </a:ext>
            </a:extLst>
          </p:cNvPr>
          <p:cNvSpPr>
            <a:spLocks noGrp="1"/>
          </p:cNvSpPr>
          <p:nvPr>
            <p:ph type="title"/>
          </p:nvPr>
        </p:nvSpPr>
        <p:spPr/>
        <p:txBody>
          <a:bodyPr/>
          <a:lstStyle/>
          <a:p>
            <a:r>
              <a:rPr lang="en-US" dirty="0"/>
              <a:t>Seeing the world from the lens of graphs</a:t>
            </a:r>
          </a:p>
        </p:txBody>
      </p:sp>
      <p:sp>
        <p:nvSpPr>
          <p:cNvPr id="5" name="Content Placeholder 4">
            <a:extLst>
              <a:ext uri="{FF2B5EF4-FFF2-40B4-BE49-F238E27FC236}">
                <a16:creationId xmlns:a16="http://schemas.microsoft.com/office/drawing/2014/main" id="{534B2EC3-B1CB-E847-89FD-64795F331637}"/>
              </a:ext>
            </a:extLst>
          </p:cNvPr>
          <p:cNvSpPr>
            <a:spLocks noGrp="1"/>
          </p:cNvSpPr>
          <p:nvPr>
            <p:ph idx="1"/>
          </p:nvPr>
        </p:nvSpPr>
        <p:spPr>
          <a:xfrm>
            <a:off x="3673366" y="1971304"/>
            <a:ext cx="4021844" cy="759677"/>
          </a:xfrm>
        </p:spPr>
        <p:txBody>
          <a:bodyPr>
            <a:normAutofit fontScale="85000" lnSpcReduction="10000"/>
          </a:bodyPr>
          <a:lstStyle/>
          <a:p>
            <a:pPr marL="0" indent="0" algn="ctr">
              <a:buNone/>
            </a:pPr>
            <a:r>
              <a:rPr lang="en-US" sz="2400" dirty="0"/>
              <a:t>Small graphs produced every second </a:t>
            </a:r>
            <a:br>
              <a:rPr lang="en-US" sz="2400" dirty="0"/>
            </a:br>
            <a:r>
              <a:rPr lang="en-US" sz="2400" dirty="0"/>
              <a:t>(e.g. sentences and images</a:t>
            </a:r>
            <a:r>
              <a:rPr lang="en-US" sz="1800" dirty="0"/>
              <a:t>)</a:t>
            </a:r>
          </a:p>
        </p:txBody>
      </p:sp>
      <p:grpSp>
        <p:nvGrpSpPr>
          <p:cNvPr id="8" name="Group 7">
            <a:extLst>
              <a:ext uri="{FF2B5EF4-FFF2-40B4-BE49-F238E27FC236}">
                <a16:creationId xmlns:a16="http://schemas.microsoft.com/office/drawing/2014/main" id="{FE5FDF81-B3F5-5A4D-A67D-21409260A85E}"/>
              </a:ext>
            </a:extLst>
          </p:cNvPr>
          <p:cNvGrpSpPr/>
          <p:nvPr/>
        </p:nvGrpSpPr>
        <p:grpSpPr>
          <a:xfrm>
            <a:off x="1242839" y="2507557"/>
            <a:ext cx="1588948" cy="3627540"/>
            <a:chOff x="1721811" y="2816772"/>
            <a:chExt cx="1588948" cy="3627540"/>
          </a:xfrm>
        </p:grpSpPr>
        <p:sp>
          <p:nvSpPr>
            <p:cNvPr id="2" name="Right Triangle 1">
              <a:extLst>
                <a:ext uri="{FF2B5EF4-FFF2-40B4-BE49-F238E27FC236}">
                  <a16:creationId xmlns:a16="http://schemas.microsoft.com/office/drawing/2014/main" id="{CC9CA587-A0D6-C242-86D3-DB7334521E4E}"/>
                </a:ext>
              </a:extLst>
            </p:cNvPr>
            <p:cNvSpPr/>
            <p:nvPr/>
          </p:nvSpPr>
          <p:spPr>
            <a:xfrm>
              <a:off x="2501462" y="2816772"/>
              <a:ext cx="809297" cy="316361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75A5FAA-B75F-234E-A675-E8AABA8EA93F}"/>
                </a:ext>
              </a:extLst>
            </p:cNvPr>
            <p:cNvSpPr txBox="1"/>
            <p:nvPr/>
          </p:nvSpPr>
          <p:spPr>
            <a:xfrm>
              <a:off x="1721811" y="6074980"/>
              <a:ext cx="1582164" cy="369332"/>
            </a:xfrm>
            <a:prstGeom prst="rect">
              <a:avLst/>
            </a:prstGeom>
            <a:noFill/>
          </p:spPr>
          <p:txBody>
            <a:bodyPr wrap="none" rtlCol="0">
              <a:spAutoFit/>
            </a:bodyPr>
            <a:lstStyle/>
            <a:p>
              <a:r>
                <a:rPr lang="en-US" dirty="0"/>
                <a:t>log(Graph size)</a:t>
              </a:r>
            </a:p>
          </p:txBody>
        </p:sp>
      </p:grpSp>
      <p:grpSp>
        <p:nvGrpSpPr>
          <p:cNvPr id="9" name="Group 8">
            <a:extLst>
              <a:ext uri="{FF2B5EF4-FFF2-40B4-BE49-F238E27FC236}">
                <a16:creationId xmlns:a16="http://schemas.microsoft.com/office/drawing/2014/main" id="{D5A00E56-2EB2-5645-81EE-649802233460}"/>
              </a:ext>
            </a:extLst>
          </p:cNvPr>
          <p:cNvGrpSpPr/>
          <p:nvPr/>
        </p:nvGrpSpPr>
        <p:grpSpPr>
          <a:xfrm>
            <a:off x="8057817" y="2043631"/>
            <a:ext cx="2958374" cy="3627540"/>
            <a:chOff x="2666057" y="2352846"/>
            <a:chExt cx="2958374" cy="3627540"/>
          </a:xfrm>
        </p:grpSpPr>
        <p:sp>
          <p:nvSpPr>
            <p:cNvPr id="6" name="Right Triangle 5">
              <a:extLst>
                <a:ext uri="{FF2B5EF4-FFF2-40B4-BE49-F238E27FC236}">
                  <a16:creationId xmlns:a16="http://schemas.microsoft.com/office/drawing/2014/main" id="{661B6A5C-D5BC-EA46-A08E-BF022DC3A816}"/>
                </a:ext>
              </a:extLst>
            </p:cNvPr>
            <p:cNvSpPr/>
            <p:nvPr/>
          </p:nvSpPr>
          <p:spPr>
            <a:xfrm flipH="1" flipV="1">
              <a:off x="3221421" y="2816772"/>
              <a:ext cx="809297" cy="316361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5D5A084-2C2D-A240-9137-262AE2C76CF2}"/>
                </a:ext>
              </a:extLst>
            </p:cNvPr>
            <p:cNvSpPr/>
            <p:nvPr/>
          </p:nvSpPr>
          <p:spPr>
            <a:xfrm>
              <a:off x="2666057" y="2352846"/>
              <a:ext cx="2958374" cy="369332"/>
            </a:xfrm>
            <a:prstGeom prst="rect">
              <a:avLst/>
            </a:prstGeom>
          </p:spPr>
          <p:txBody>
            <a:bodyPr wrap="none">
              <a:spAutoFit/>
            </a:bodyPr>
            <a:lstStyle/>
            <a:p>
              <a:r>
                <a:rPr lang="en-US" dirty="0"/>
                <a:t>log(# Graphs created/second)</a:t>
              </a:r>
            </a:p>
          </p:txBody>
        </p:sp>
      </p:grpSp>
      <p:sp>
        <p:nvSpPr>
          <p:cNvPr id="10" name="Content Placeholder 4">
            <a:extLst>
              <a:ext uri="{FF2B5EF4-FFF2-40B4-BE49-F238E27FC236}">
                <a16:creationId xmlns:a16="http://schemas.microsoft.com/office/drawing/2014/main" id="{CD67FC7D-6610-F449-AE01-69971B3805AB}"/>
              </a:ext>
            </a:extLst>
          </p:cNvPr>
          <p:cNvSpPr txBox="1">
            <a:spLocks/>
          </p:cNvSpPr>
          <p:nvPr/>
        </p:nvSpPr>
        <p:spPr>
          <a:xfrm>
            <a:off x="3194394" y="5173025"/>
            <a:ext cx="4979788" cy="462456"/>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sz="2000" dirty="0"/>
              <a:t>Several giant graphs changes every second </a:t>
            </a:r>
          </a:p>
          <a:p>
            <a:pPr marL="0" indent="0" algn="ctr">
              <a:buNone/>
            </a:pPr>
            <a:r>
              <a:rPr lang="en-US" sz="2000" dirty="0"/>
              <a:t>(e.g. knowledge graph, social networks)</a:t>
            </a:r>
          </a:p>
        </p:txBody>
      </p:sp>
      <p:grpSp>
        <p:nvGrpSpPr>
          <p:cNvPr id="27" name="Group 26">
            <a:extLst>
              <a:ext uri="{FF2B5EF4-FFF2-40B4-BE49-F238E27FC236}">
                <a16:creationId xmlns:a16="http://schemas.microsoft.com/office/drawing/2014/main" id="{EBC64681-3A17-A040-8908-53CA9148E720}"/>
              </a:ext>
            </a:extLst>
          </p:cNvPr>
          <p:cNvGrpSpPr/>
          <p:nvPr/>
        </p:nvGrpSpPr>
        <p:grpSpPr>
          <a:xfrm>
            <a:off x="4964584" y="2730981"/>
            <a:ext cx="1515800" cy="2442044"/>
            <a:chOff x="4964584" y="2730981"/>
            <a:chExt cx="1515800" cy="2442044"/>
          </a:xfrm>
        </p:grpSpPr>
        <p:cxnSp>
          <p:nvCxnSpPr>
            <p:cNvPr id="15" name="Straight Arrow Connector 14">
              <a:extLst>
                <a:ext uri="{FF2B5EF4-FFF2-40B4-BE49-F238E27FC236}">
                  <a16:creationId xmlns:a16="http://schemas.microsoft.com/office/drawing/2014/main" id="{695685DF-4512-774F-80CE-52231E881CE3}"/>
                </a:ext>
              </a:extLst>
            </p:cNvPr>
            <p:cNvCxnSpPr>
              <a:cxnSpLocks/>
              <a:stCxn id="10" idx="0"/>
              <a:endCxn id="5" idx="2"/>
            </p:cNvCxnSpPr>
            <p:nvPr/>
          </p:nvCxnSpPr>
          <p:spPr>
            <a:xfrm flipV="1">
              <a:off x="5684288" y="2730981"/>
              <a:ext cx="0" cy="244204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7BD1005C-8BE4-054B-AA9E-CD201F353D73}"/>
                </a:ext>
              </a:extLst>
            </p:cNvPr>
            <p:cNvSpPr txBox="1"/>
            <p:nvPr/>
          </p:nvSpPr>
          <p:spPr>
            <a:xfrm>
              <a:off x="4964584" y="3628183"/>
              <a:ext cx="1515800" cy="523220"/>
            </a:xfrm>
            <a:prstGeom prst="rect">
              <a:avLst/>
            </a:prstGeom>
            <a:solidFill>
              <a:schemeClr val="bg1">
                <a:lumMod val="7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2800" dirty="0"/>
                <a:t>Strong AI</a:t>
              </a:r>
            </a:p>
          </p:txBody>
        </p:sp>
      </p:grpSp>
    </p:spTree>
    <p:extLst>
      <p:ext uri="{BB962C8B-B14F-4D97-AF65-F5344CB8AC3E}">
        <p14:creationId xmlns:p14="http://schemas.microsoft.com/office/powerpoint/2010/main" val="216902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78C23-1FCB-D24A-9908-CA26DEFDB6D5}"/>
              </a:ext>
            </a:extLst>
          </p:cNvPr>
          <p:cNvSpPr>
            <a:spLocks noGrp="1"/>
          </p:cNvSpPr>
          <p:nvPr>
            <p:ph type="title"/>
          </p:nvPr>
        </p:nvSpPr>
        <p:spPr/>
        <p:txBody>
          <a:bodyPr/>
          <a:lstStyle/>
          <a:p>
            <a:br>
              <a:rPr lang="en-CN" dirty="0"/>
            </a:br>
            <a:r>
              <a:rPr lang="en-US" dirty="0" err="1"/>
              <a:t>CycleGT</a:t>
            </a:r>
            <a:r>
              <a:rPr lang="en-US" dirty="0"/>
              <a:t>: Unsupervised Graph-to-Text and</a:t>
            </a:r>
            <a:br>
              <a:rPr lang="en-US" dirty="0"/>
            </a:br>
            <a:r>
              <a:rPr lang="en-US" dirty="0"/>
              <a:t>Text-to-Graph Generation via Cycle Training</a:t>
            </a:r>
            <a:br>
              <a:rPr lang="en-US" dirty="0"/>
            </a:br>
            <a:endParaRPr lang="en-CN" dirty="0"/>
          </a:p>
        </p:txBody>
      </p:sp>
      <p:pic>
        <p:nvPicPr>
          <p:cNvPr id="4" name="Content Placeholder 3">
            <a:extLst>
              <a:ext uri="{FF2B5EF4-FFF2-40B4-BE49-F238E27FC236}">
                <a16:creationId xmlns:a16="http://schemas.microsoft.com/office/drawing/2014/main" id="{887835A9-7024-F640-9F10-40E2E8C1ADB1}"/>
              </a:ext>
            </a:extLst>
          </p:cNvPr>
          <p:cNvPicPr>
            <a:picLocks noGrp="1" noChangeAspect="1"/>
          </p:cNvPicPr>
          <p:nvPr>
            <p:ph idx="1"/>
          </p:nvPr>
        </p:nvPicPr>
        <p:blipFill>
          <a:blip r:embed="rId2"/>
          <a:stretch>
            <a:fillRect/>
          </a:stretch>
        </p:blipFill>
        <p:spPr>
          <a:xfrm>
            <a:off x="838200" y="1831867"/>
            <a:ext cx="10515600" cy="2302337"/>
          </a:xfrm>
          <a:prstGeom prst="rect">
            <a:avLst/>
          </a:prstGeom>
        </p:spPr>
      </p:pic>
      <p:sp>
        <p:nvSpPr>
          <p:cNvPr id="5" name="Content Placeholder 2">
            <a:extLst>
              <a:ext uri="{FF2B5EF4-FFF2-40B4-BE49-F238E27FC236}">
                <a16:creationId xmlns:a16="http://schemas.microsoft.com/office/drawing/2014/main" id="{16F3F72A-642E-A648-AE72-C71A6101EB66}"/>
              </a:ext>
            </a:extLst>
          </p:cNvPr>
          <p:cNvSpPr txBox="1">
            <a:spLocks/>
          </p:cNvSpPr>
          <p:nvPr/>
        </p:nvSpPr>
        <p:spPr>
          <a:xfrm>
            <a:off x="1017037" y="4387351"/>
            <a:ext cx="10608906" cy="19015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CN" sz="2400" dirty="0"/>
              <a:t>Formulate text-to-graph and graph-to-text as a </a:t>
            </a:r>
            <a:r>
              <a:rPr lang="en-CN" sz="2400" i="1" dirty="0"/>
              <a:t>dual</a:t>
            </a:r>
            <a:r>
              <a:rPr lang="en-CN" sz="2400" dirty="0"/>
              <a:t> problem</a:t>
            </a:r>
          </a:p>
          <a:p>
            <a:r>
              <a:rPr lang="en-CN" sz="2400" dirty="0"/>
              <a:t>Cross-modality cycle consistency</a:t>
            </a:r>
            <a:r>
              <a:rPr lang="en-US" sz="2400" dirty="0"/>
              <a:t>, f</a:t>
            </a:r>
            <a:r>
              <a:rPr lang="en-CN" sz="2400" dirty="0"/>
              <a:t>ully </a:t>
            </a:r>
            <a:r>
              <a:rPr lang="en-CN" sz="2400" b="1" i="1" dirty="0"/>
              <a:t>unsupervised</a:t>
            </a:r>
            <a:r>
              <a:rPr lang="en-CN" sz="2400" dirty="0"/>
              <a:t>, unparallel (graph, text) pairs</a:t>
            </a:r>
          </a:p>
          <a:p>
            <a:r>
              <a:rPr lang="en-CN" sz="2400" dirty="0"/>
              <a:t>Achieve comparative performance as fully supervised</a:t>
            </a:r>
          </a:p>
        </p:txBody>
      </p:sp>
    </p:spTree>
    <p:extLst>
      <p:ext uri="{BB962C8B-B14F-4D97-AF65-F5344CB8AC3E}">
        <p14:creationId xmlns:p14="http://schemas.microsoft.com/office/powerpoint/2010/main" val="2683499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DNN Trend: deep learning on graphs</a:t>
            </a:r>
            <a:endParaRPr lang="zh-CN" alt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7908" y="1782808"/>
            <a:ext cx="2496277" cy="290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0282" y="2254366"/>
            <a:ext cx="3821479" cy="1966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433459" y="4711102"/>
            <a:ext cx="2001252" cy="666786"/>
          </a:xfrm>
          <a:prstGeom prst="rect">
            <a:avLst/>
          </a:prstGeom>
          <a:noFill/>
        </p:spPr>
        <p:txBody>
          <a:bodyPr wrap="none" rtlCol="0">
            <a:spAutoFit/>
          </a:bodyPr>
          <a:lstStyle/>
          <a:p>
            <a:pPr algn="ctr"/>
            <a:r>
              <a:rPr lang="en-US" altLang="zh-CN" sz="2133" b="1" dirty="0"/>
              <a:t>Molecule Graph</a:t>
            </a:r>
          </a:p>
          <a:p>
            <a:pPr algn="ctr"/>
            <a:r>
              <a:rPr lang="en-US" altLang="zh-CN" sz="1600" dirty="0"/>
              <a:t>[</a:t>
            </a:r>
            <a:r>
              <a:rPr lang="en-US" altLang="zh-CN" sz="1600" dirty="0" err="1"/>
              <a:t>Jin</a:t>
            </a:r>
            <a:r>
              <a:rPr lang="en-US" altLang="zh-CN" sz="1600" dirty="0"/>
              <a:t> et al. ICML’18]</a:t>
            </a:r>
            <a:endParaRPr lang="zh-CN" altLang="en-US" sz="1600" dirty="0"/>
          </a:p>
        </p:txBody>
      </p:sp>
      <p:sp>
        <p:nvSpPr>
          <p:cNvPr id="9" name="TextBox 8"/>
          <p:cNvSpPr txBox="1"/>
          <p:nvPr/>
        </p:nvSpPr>
        <p:spPr>
          <a:xfrm>
            <a:off x="5201308" y="4691935"/>
            <a:ext cx="2486386" cy="666786"/>
          </a:xfrm>
          <a:prstGeom prst="rect">
            <a:avLst/>
          </a:prstGeom>
          <a:noFill/>
        </p:spPr>
        <p:txBody>
          <a:bodyPr wrap="none" rtlCol="0">
            <a:spAutoFit/>
          </a:bodyPr>
          <a:lstStyle/>
          <a:p>
            <a:pPr algn="ctr"/>
            <a:r>
              <a:rPr lang="en-US" altLang="zh-CN" sz="2133" b="1" dirty="0"/>
              <a:t>Knowledge Graph</a:t>
            </a:r>
          </a:p>
          <a:p>
            <a:pPr algn="ctr"/>
            <a:r>
              <a:rPr lang="en-US" altLang="zh-CN" sz="1600" dirty="0"/>
              <a:t>[</a:t>
            </a:r>
            <a:r>
              <a:rPr lang="en-US" altLang="zh-CN" sz="1600" dirty="0" err="1"/>
              <a:t>Schlichtkrull</a:t>
            </a:r>
            <a:r>
              <a:rPr lang="en-US" altLang="zh-CN" sz="1600" dirty="0"/>
              <a:t> et al. arxiv’17]</a:t>
            </a:r>
            <a:endParaRPr lang="zh-CN" altLang="en-US" sz="1600" dirty="0"/>
          </a:p>
        </p:txBody>
      </p:sp>
      <p:sp>
        <p:nvSpPr>
          <p:cNvPr id="14" name="TextBox 13">
            <a:extLst>
              <a:ext uri="{FF2B5EF4-FFF2-40B4-BE49-F238E27FC236}">
                <a16:creationId xmlns:a16="http://schemas.microsoft.com/office/drawing/2014/main" id="{62B47599-65D0-2842-8ACC-9372CF4EA7A2}"/>
              </a:ext>
            </a:extLst>
          </p:cNvPr>
          <p:cNvSpPr txBox="1"/>
          <p:nvPr/>
        </p:nvSpPr>
        <p:spPr>
          <a:xfrm>
            <a:off x="1573228" y="5377888"/>
            <a:ext cx="1736373" cy="369332"/>
          </a:xfrm>
          <a:prstGeom prst="rect">
            <a:avLst/>
          </a:prstGeom>
          <a:noFill/>
        </p:spPr>
        <p:txBody>
          <a:bodyPr wrap="none" rtlCol="0">
            <a:spAutoFit/>
          </a:bodyPr>
          <a:lstStyle/>
          <a:p>
            <a:r>
              <a:rPr lang="en-US" dirty="0"/>
              <a:t>|V|: 100 – 1000</a:t>
            </a:r>
          </a:p>
        </p:txBody>
      </p:sp>
      <p:sp>
        <p:nvSpPr>
          <p:cNvPr id="15" name="TextBox 14">
            <a:extLst>
              <a:ext uri="{FF2B5EF4-FFF2-40B4-BE49-F238E27FC236}">
                <a16:creationId xmlns:a16="http://schemas.microsoft.com/office/drawing/2014/main" id="{A3C73B21-D317-854E-9956-3412B65A2376}"/>
              </a:ext>
            </a:extLst>
          </p:cNvPr>
          <p:cNvSpPr txBox="1"/>
          <p:nvPr/>
        </p:nvSpPr>
        <p:spPr>
          <a:xfrm>
            <a:off x="5398997" y="5348617"/>
            <a:ext cx="1726755" cy="369332"/>
          </a:xfrm>
          <a:prstGeom prst="rect">
            <a:avLst/>
          </a:prstGeom>
          <a:noFill/>
        </p:spPr>
        <p:txBody>
          <a:bodyPr wrap="none" rtlCol="0">
            <a:spAutoFit/>
          </a:bodyPr>
          <a:lstStyle/>
          <a:p>
            <a:r>
              <a:rPr lang="en-US" dirty="0"/>
              <a:t>|V|: 1M – 100M</a:t>
            </a:r>
          </a:p>
        </p:txBody>
      </p:sp>
      <p:pic>
        <p:nvPicPr>
          <p:cNvPr id="5" name="Picture 4">
            <a:extLst>
              <a:ext uri="{FF2B5EF4-FFF2-40B4-BE49-F238E27FC236}">
                <a16:creationId xmlns:a16="http://schemas.microsoft.com/office/drawing/2014/main" id="{EF5209FC-5660-5544-9A30-064FE673D4E9}"/>
              </a:ext>
            </a:extLst>
          </p:cNvPr>
          <p:cNvPicPr>
            <a:picLocks noChangeAspect="1"/>
          </p:cNvPicPr>
          <p:nvPr/>
        </p:nvPicPr>
        <p:blipFill>
          <a:blip r:embed="rId5"/>
          <a:stretch>
            <a:fillRect/>
          </a:stretch>
        </p:blipFill>
        <p:spPr>
          <a:xfrm rot="5400000">
            <a:off x="8194642" y="2403959"/>
            <a:ext cx="3114095" cy="1266399"/>
          </a:xfrm>
          <a:prstGeom prst="rect">
            <a:avLst/>
          </a:prstGeom>
        </p:spPr>
      </p:pic>
      <p:sp>
        <p:nvSpPr>
          <p:cNvPr id="16" name="TextBox 15">
            <a:extLst>
              <a:ext uri="{FF2B5EF4-FFF2-40B4-BE49-F238E27FC236}">
                <a16:creationId xmlns:a16="http://schemas.microsoft.com/office/drawing/2014/main" id="{E389F645-A66F-C043-A5AA-F7AEF7954248}"/>
              </a:ext>
            </a:extLst>
          </p:cNvPr>
          <p:cNvSpPr txBox="1"/>
          <p:nvPr/>
        </p:nvSpPr>
        <p:spPr>
          <a:xfrm>
            <a:off x="8469576" y="4670406"/>
            <a:ext cx="2564228" cy="666786"/>
          </a:xfrm>
          <a:prstGeom prst="rect">
            <a:avLst/>
          </a:prstGeom>
          <a:noFill/>
        </p:spPr>
        <p:txBody>
          <a:bodyPr wrap="none" rtlCol="0">
            <a:spAutoFit/>
          </a:bodyPr>
          <a:lstStyle/>
          <a:p>
            <a:pPr algn="ctr"/>
            <a:r>
              <a:rPr lang="en-US" altLang="zh-CN" sz="2133" b="1" dirty="0"/>
              <a:t>Recommendation</a:t>
            </a:r>
          </a:p>
          <a:p>
            <a:pPr algn="ctr"/>
            <a:r>
              <a:rPr lang="en-US" altLang="zh-CN" sz="1600" dirty="0"/>
              <a:t>[van den Berg et al. arxiv’17]</a:t>
            </a:r>
            <a:endParaRPr lang="zh-CN" altLang="en-US" sz="1600" dirty="0"/>
          </a:p>
        </p:txBody>
      </p:sp>
      <p:sp>
        <p:nvSpPr>
          <p:cNvPr id="17" name="TextBox 16">
            <a:extLst>
              <a:ext uri="{FF2B5EF4-FFF2-40B4-BE49-F238E27FC236}">
                <a16:creationId xmlns:a16="http://schemas.microsoft.com/office/drawing/2014/main" id="{79004B27-4A07-1D48-9329-CEF6B3B3D8C6}"/>
              </a:ext>
            </a:extLst>
          </p:cNvPr>
          <p:cNvSpPr txBox="1"/>
          <p:nvPr/>
        </p:nvSpPr>
        <p:spPr>
          <a:xfrm>
            <a:off x="8706186" y="5327088"/>
            <a:ext cx="1843774" cy="369332"/>
          </a:xfrm>
          <a:prstGeom prst="rect">
            <a:avLst/>
          </a:prstGeom>
          <a:noFill/>
        </p:spPr>
        <p:txBody>
          <a:bodyPr wrap="none" rtlCol="0">
            <a:spAutoFit/>
          </a:bodyPr>
          <a:lstStyle/>
          <a:p>
            <a:r>
              <a:rPr lang="en-US" dirty="0"/>
              <a:t>|V|: 1M – 1000M</a:t>
            </a:r>
          </a:p>
        </p:txBody>
      </p:sp>
      <p:sp>
        <p:nvSpPr>
          <p:cNvPr id="7" name="TextBox 6">
            <a:extLst>
              <a:ext uri="{FF2B5EF4-FFF2-40B4-BE49-F238E27FC236}">
                <a16:creationId xmlns:a16="http://schemas.microsoft.com/office/drawing/2014/main" id="{4F44A398-1F2F-854D-BBF4-8DF8B979F97B}"/>
              </a:ext>
            </a:extLst>
          </p:cNvPr>
          <p:cNvSpPr txBox="1"/>
          <p:nvPr/>
        </p:nvSpPr>
        <p:spPr>
          <a:xfrm>
            <a:off x="8706186" y="2957781"/>
            <a:ext cx="677621" cy="369332"/>
          </a:xfrm>
          <a:prstGeom prst="rect">
            <a:avLst/>
          </a:prstGeom>
          <a:noFill/>
        </p:spPr>
        <p:txBody>
          <a:bodyPr wrap="none" rtlCol="0">
            <a:spAutoFit/>
          </a:bodyPr>
          <a:lstStyle/>
          <a:p>
            <a:r>
              <a:rPr lang="en-US" dirty="0"/>
              <a:t>users</a:t>
            </a:r>
          </a:p>
        </p:txBody>
      </p:sp>
      <p:sp>
        <p:nvSpPr>
          <p:cNvPr id="10" name="TextBox 9">
            <a:extLst>
              <a:ext uri="{FF2B5EF4-FFF2-40B4-BE49-F238E27FC236}">
                <a16:creationId xmlns:a16="http://schemas.microsoft.com/office/drawing/2014/main" id="{66FFC6AC-5FF1-B34B-B413-CC864B628712}"/>
              </a:ext>
            </a:extLst>
          </p:cNvPr>
          <p:cNvSpPr txBox="1"/>
          <p:nvPr/>
        </p:nvSpPr>
        <p:spPr>
          <a:xfrm>
            <a:off x="10384889" y="2957781"/>
            <a:ext cx="1012906" cy="369332"/>
          </a:xfrm>
          <a:prstGeom prst="rect">
            <a:avLst/>
          </a:prstGeom>
          <a:noFill/>
        </p:spPr>
        <p:txBody>
          <a:bodyPr wrap="none" rtlCol="0">
            <a:spAutoFit/>
          </a:bodyPr>
          <a:lstStyle/>
          <a:p>
            <a:r>
              <a:rPr lang="en-US" dirty="0"/>
              <a:t>products</a:t>
            </a:r>
          </a:p>
        </p:txBody>
      </p:sp>
    </p:spTree>
    <p:extLst>
      <p:ext uri="{BB962C8B-B14F-4D97-AF65-F5344CB8AC3E}">
        <p14:creationId xmlns:p14="http://schemas.microsoft.com/office/powerpoint/2010/main" val="3474125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BCDCA-D506-BC44-9957-53E61574EA41}"/>
              </a:ext>
            </a:extLst>
          </p:cNvPr>
          <p:cNvSpPr>
            <a:spLocks noGrp="1"/>
          </p:cNvSpPr>
          <p:nvPr>
            <p:ph type="title"/>
          </p:nvPr>
        </p:nvSpPr>
        <p:spPr/>
        <p:txBody>
          <a:bodyPr/>
          <a:lstStyle/>
          <a:p>
            <a:r>
              <a:rPr lang="en-CN" dirty="0"/>
              <a:t>DGL-based domain packages</a:t>
            </a:r>
          </a:p>
        </p:txBody>
      </p:sp>
      <p:pic>
        <p:nvPicPr>
          <p:cNvPr id="4" name="Content Placeholder 3">
            <a:extLst>
              <a:ext uri="{FF2B5EF4-FFF2-40B4-BE49-F238E27FC236}">
                <a16:creationId xmlns:a16="http://schemas.microsoft.com/office/drawing/2014/main" id="{443B53AB-66AE-0342-A1EB-09429A87B8DD}"/>
              </a:ext>
            </a:extLst>
          </p:cNvPr>
          <p:cNvPicPr>
            <a:picLocks noGrp="1" noChangeAspect="1"/>
          </p:cNvPicPr>
          <p:nvPr>
            <p:ph idx="1"/>
          </p:nvPr>
        </p:nvPicPr>
        <p:blipFill>
          <a:blip r:embed="rId2"/>
          <a:stretch>
            <a:fillRect/>
          </a:stretch>
        </p:blipFill>
        <p:spPr>
          <a:xfrm>
            <a:off x="5653272" y="1597381"/>
            <a:ext cx="6538728" cy="3900294"/>
          </a:xfrm>
          <a:prstGeom prst="rect">
            <a:avLst/>
          </a:prstGeom>
        </p:spPr>
      </p:pic>
      <p:pic>
        <p:nvPicPr>
          <p:cNvPr id="4098" name="Picture 2">
            <a:extLst>
              <a:ext uri="{FF2B5EF4-FFF2-40B4-BE49-F238E27FC236}">
                <a16:creationId xmlns:a16="http://schemas.microsoft.com/office/drawing/2014/main" id="{3D5FB761-E9DD-2C41-BE8B-C629ED8B9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858" y="1690688"/>
            <a:ext cx="2692876" cy="8830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F6E3957-0835-8A4A-97F9-2627CFA589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812" y="2573742"/>
            <a:ext cx="3937517" cy="271120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B2C506AA-1DB9-C947-85EB-72462533F190}"/>
              </a:ext>
            </a:extLst>
          </p:cNvPr>
          <p:cNvSpPr txBox="1">
            <a:spLocks/>
          </p:cNvSpPr>
          <p:nvPr/>
        </p:nvSpPr>
        <p:spPr>
          <a:xfrm>
            <a:off x="1024812" y="5404368"/>
            <a:ext cx="4077478" cy="7745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CN" sz="2000" dirty="0"/>
              <a:t>SOTA performance</a:t>
            </a:r>
          </a:p>
          <a:p>
            <a:r>
              <a:rPr lang="en-CN" sz="2000" dirty="0"/>
              <a:t>Trains the full Freebase in 30min</a:t>
            </a:r>
          </a:p>
          <a:p>
            <a:r>
              <a:rPr lang="en-CN" sz="2000" dirty="0"/>
              <a:t>(DRKG is an application of DGL-KE)</a:t>
            </a:r>
          </a:p>
        </p:txBody>
      </p:sp>
      <p:sp>
        <p:nvSpPr>
          <p:cNvPr id="9" name="Content Placeholder 2">
            <a:extLst>
              <a:ext uri="{FF2B5EF4-FFF2-40B4-BE49-F238E27FC236}">
                <a16:creationId xmlns:a16="http://schemas.microsoft.com/office/drawing/2014/main" id="{8D57DC1F-BC23-814B-B63C-4723540DE48F}"/>
              </a:ext>
            </a:extLst>
          </p:cNvPr>
          <p:cNvSpPr txBox="1">
            <a:spLocks/>
          </p:cNvSpPr>
          <p:nvPr/>
        </p:nvSpPr>
        <p:spPr>
          <a:xfrm>
            <a:off x="5653272" y="5404368"/>
            <a:ext cx="4797014" cy="7745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CN" sz="2000" dirty="0"/>
              <a:t>SOTA performance</a:t>
            </a:r>
          </a:p>
          <a:p>
            <a:r>
              <a:rPr lang="en-CN" sz="2000" dirty="0"/>
              <a:t>2.5x ~ </a:t>
            </a:r>
            <a:r>
              <a:rPr lang="en-US" altLang="zh-CN" sz="2000" dirty="0"/>
              <a:t>13</a:t>
            </a:r>
            <a:r>
              <a:rPr lang="en-CN" sz="2000" dirty="0"/>
              <a:t>x faster than other packages</a:t>
            </a:r>
          </a:p>
        </p:txBody>
      </p:sp>
    </p:spTree>
    <p:extLst>
      <p:ext uri="{BB962C8B-B14F-4D97-AF65-F5344CB8AC3E}">
        <p14:creationId xmlns:p14="http://schemas.microsoft.com/office/powerpoint/2010/main" val="422055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42C1F-1581-7640-BDCD-0B7FCB2CC0B6}"/>
              </a:ext>
            </a:extLst>
          </p:cNvPr>
          <p:cNvSpPr>
            <a:spLocks noGrp="1"/>
          </p:cNvSpPr>
          <p:nvPr>
            <p:ph type="title"/>
          </p:nvPr>
        </p:nvSpPr>
        <p:spPr/>
        <p:txBody>
          <a:bodyPr/>
          <a:lstStyle/>
          <a:p>
            <a:r>
              <a:rPr lang="en-US" dirty="0"/>
              <a:t>Open source, the source of innovation</a:t>
            </a:r>
          </a:p>
        </p:txBody>
      </p:sp>
      <p:graphicFrame>
        <p:nvGraphicFramePr>
          <p:cNvPr id="8" name="Table 7">
            <a:extLst>
              <a:ext uri="{FF2B5EF4-FFF2-40B4-BE49-F238E27FC236}">
                <a16:creationId xmlns:a16="http://schemas.microsoft.com/office/drawing/2014/main" id="{A33F3381-4816-9341-970D-398E068CC7B5}"/>
              </a:ext>
            </a:extLst>
          </p:cNvPr>
          <p:cNvGraphicFramePr>
            <a:graphicFrameLocks noGrp="1"/>
          </p:cNvGraphicFramePr>
          <p:nvPr/>
        </p:nvGraphicFramePr>
        <p:xfrm>
          <a:off x="1765098" y="5011026"/>
          <a:ext cx="9353616" cy="1737360"/>
        </p:xfrm>
        <a:graphic>
          <a:graphicData uri="http://schemas.openxmlformats.org/drawingml/2006/table">
            <a:tbl>
              <a:tblPr firstRow="1" bandRow="1">
                <a:tableStyleId>{5C22544A-7EE6-4342-B048-85BDC9FD1C3A}</a:tableStyleId>
              </a:tblPr>
              <a:tblGrid>
                <a:gridCol w="4676808">
                  <a:extLst>
                    <a:ext uri="{9D8B030D-6E8A-4147-A177-3AD203B41FA5}">
                      <a16:colId xmlns:a16="http://schemas.microsoft.com/office/drawing/2014/main" val="4184936104"/>
                    </a:ext>
                  </a:extLst>
                </a:gridCol>
                <a:gridCol w="4676808">
                  <a:extLst>
                    <a:ext uri="{9D8B030D-6E8A-4147-A177-3AD203B41FA5}">
                      <a16:colId xmlns:a16="http://schemas.microsoft.com/office/drawing/2014/main" val="1624639380"/>
                    </a:ext>
                  </a:extLst>
                </a:gridCol>
              </a:tblGrid>
              <a:tr h="370840">
                <a:tc>
                  <a:txBody>
                    <a:bodyPr/>
                    <a:lstStyle/>
                    <a:p>
                      <a:r>
                        <a:rPr lang="en-US" sz="1800" b="0" strike="sngStrike" kern="1200" dirty="0">
                          <a:solidFill>
                            <a:schemeClr val="tx1"/>
                          </a:solidFill>
                          <a:effectLst/>
                          <a:latin typeface="+mn-lt"/>
                          <a:ea typeface="+mn-ea"/>
                          <a:cs typeface="+mn-cs"/>
                        </a:rPr>
                        <a:t>3481</a:t>
                      </a:r>
                      <a:r>
                        <a:rPr lang="en-US" sz="1800" b="0" kern="1200" dirty="0">
                          <a:solidFill>
                            <a:schemeClr val="tx1"/>
                          </a:solidFill>
                          <a:effectLst/>
                          <a:latin typeface="+mn-lt"/>
                          <a:ea typeface="+mn-ea"/>
                          <a:cs typeface="+mn-cs"/>
                        </a:rPr>
                        <a:t> 4555 </a:t>
                      </a:r>
                      <a:r>
                        <a:rPr lang="en-US" sz="1800" b="0" kern="1200" dirty="0" err="1">
                          <a:solidFill>
                            <a:schemeClr val="tx1"/>
                          </a:solidFill>
                          <a:effectLst/>
                          <a:latin typeface="+mn-lt"/>
                          <a:ea typeface="+mn-ea"/>
                          <a:cs typeface="+mn-cs"/>
                        </a:rPr>
                        <a:t>github</a:t>
                      </a:r>
                      <a:r>
                        <a:rPr lang="en-US" sz="1800" b="0" kern="1200" dirty="0">
                          <a:solidFill>
                            <a:schemeClr val="tx1"/>
                          </a:solidFill>
                          <a:effectLst/>
                          <a:latin typeface="+mn-lt"/>
                          <a:ea typeface="+mn-ea"/>
                          <a:cs typeface="+mn-cs"/>
                        </a:rPr>
                        <a:t> stars</a:t>
                      </a:r>
                    </a:p>
                    <a:p>
                      <a:r>
                        <a:rPr lang="en-US" sz="1800" b="0" strike="sngStrike" kern="1200" dirty="0">
                          <a:solidFill>
                            <a:schemeClr val="tx1"/>
                          </a:solidFill>
                          <a:effectLst/>
                          <a:latin typeface="+mn-lt"/>
                          <a:ea typeface="+mn-ea"/>
                          <a:cs typeface="+mn-cs"/>
                        </a:rPr>
                        <a:t>312k</a:t>
                      </a:r>
                      <a:r>
                        <a:rPr lang="en-US" altLang="zh-CN" sz="1800" b="0" kern="1200" dirty="0">
                          <a:solidFill>
                            <a:schemeClr val="tx1"/>
                          </a:solidFill>
                          <a:effectLst/>
                          <a:latin typeface="+mn-lt"/>
                          <a:ea typeface="+mn-ea"/>
                          <a:cs typeface="+mn-cs"/>
                        </a:rPr>
                        <a:t> 1770k downloads for all versions on Pip</a:t>
                      </a:r>
                    </a:p>
                    <a:p>
                      <a:r>
                        <a:rPr lang="en-US" sz="1800" b="0" strike="sngStrike" kern="1200" dirty="0">
                          <a:solidFill>
                            <a:schemeClr val="tx1"/>
                          </a:solidFill>
                          <a:effectLst/>
                          <a:latin typeface="+mn-lt"/>
                          <a:ea typeface="+mn-ea"/>
                          <a:cs typeface="+mn-cs"/>
                        </a:rPr>
                        <a:t>8.8K</a:t>
                      </a:r>
                      <a:r>
                        <a:rPr lang="en-US" sz="1800" b="0" kern="1200" dirty="0">
                          <a:solidFill>
                            <a:schemeClr val="tx1"/>
                          </a:solidFill>
                          <a:effectLst/>
                          <a:latin typeface="+mn-lt"/>
                          <a:ea typeface="+mn-ea"/>
                          <a:cs typeface="+mn-cs"/>
                        </a:rPr>
                        <a:t> 13K downloads for all version on </a:t>
                      </a:r>
                      <a:r>
                        <a:rPr lang="en-US" sz="1800" b="0" kern="1200" dirty="0" err="1">
                          <a:solidFill>
                            <a:schemeClr val="tx1"/>
                          </a:solidFill>
                          <a:effectLst/>
                          <a:latin typeface="+mn-lt"/>
                          <a:ea typeface="+mn-ea"/>
                          <a:cs typeface="+mn-cs"/>
                        </a:rPr>
                        <a:t>Conda</a:t>
                      </a:r>
                      <a:endParaRPr lang="en-US" sz="1800" b="0" kern="1200" dirty="0">
                        <a:solidFill>
                          <a:schemeClr val="tx1"/>
                        </a:solidFill>
                        <a:effectLst/>
                        <a:latin typeface="+mn-lt"/>
                        <a:ea typeface="+mn-ea"/>
                        <a:cs typeface="+mn-cs"/>
                      </a:endParaRPr>
                    </a:p>
                    <a:p>
                      <a:r>
                        <a:rPr lang="en-US" altLang="zh-CN" sz="1800" b="0" strike="sngStrike" kern="1200" dirty="0">
                          <a:solidFill>
                            <a:schemeClr val="tx1"/>
                          </a:solidFill>
                          <a:effectLst/>
                          <a:latin typeface="+mn-lt"/>
                          <a:ea typeface="+mn-ea"/>
                          <a:cs typeface="+mn-cs"/>
                        </a:rPr>
                        <a:t>1.8K</a:t>
                      </a:r>
                      <a:r>
                        <a:rPr lang="en-US" sz="1800" b="0" kern="1200" dirty="0">
                          <a:solidFill>
                            <a:schemeClr val="tx1"/>
                          </a:solidFill>
                          <a:effectLst/>
                          <a:latin typeface="+mn-lt"/>
                          <a:ea typeface="+mn-ea"/>
                          <a:cs typeface="+mn-cs"/>
                        </a:rPr>
                        <a:t> 6.4K anaconda downloads of 0.4+</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32 model examples, 28 NN modules (including </a:t>
                      </a:r>
                      <a:r>
                        <a:rPr lang="en-US" sz="1800" b="0" strike="sngStrike" kern="1200" dirty="0">
                          <a:solidFill>
                            <a:schemeClr val="tx1"/>
                          </a:solidFill>
                          <a:effectLst/>
                          <a:latin typeface="+mn-lt"/>
                          <a:ea typeface="+mn-ea"/>
                          <a:cs typeface="+mn-cs"/>
                        </a:rPr>
                        <a:t>14</a:t>
                      </a:r>
                      <a:r>
                        <a:rPr lang="en-US" sz="1800" b="0" kern="1200" dirty="0">
                          <a:solidFill>
                            <a:schemeClr val="tx1"/>
                          </a:solidFill>
                          <a:effectLst/>
                          <a:latin typeface="+mn-lt"/>
                          <a:ea typeface="+mn-ea"/>
                          <a:cs typeface="+mn-cs"/>
                        </a:rPr>
                        <a:t> 15 GNN convolution modules)</a:t>
                      </a:r>
                    </a:p>
                    <a:p>
                      <a:r>
                        <a:rPr lang="en-US" sz="1800" b="0" strike="sngStrike" kern="1200" dirty="0">
                          <a:solidFill>
                            <a:schemeClr val="tx1"/>
                          </a:solidFill>
                          <a:effectLst/>
                          <a:latin typeface="+mn-lt"/>
                          <a:ea typeface="+mn-ea"/>
                          <a:cs typeface="+mn-cs"/>
                        </a:rPr>
                        <a:t>6</a:t>
                      </a:r>
                      <a:r>
                        <a:rPr lang="en-US" sz="1800" b="0" kern="1200" dirty="0">
                          <a:solidFill>
                            <a:schemeClr val="tx1"/>
                          </a:solidFill>
                          <a:effectLst/>
                          <a:latin typeface="+mn-lt"/>
                          <a:ea typeface="+mn-ea"/>
                          <a:cs typeface="+mn-cs"/>
                        </a:rPr>
                        <a:t> 10 pretrained models for chemistry</a:t>
                      </a:r>
                    </a:p>
                    <a:p>
                      <a:r>
                        <a:rPr lang="en-US" sz="1800" b="0" kern="1200" dirty="0">
                          <a:solidFill>
                            <a:schemeClr val="tx1"/>
                          </a:solidFill>
                          <a:effectLst/>
                          <a:latin typeface="+mn-lt"/>
                          <a:ea typeface="+mn-ea"/>
                          <a:cs typeface="+mn-cs"/>
                        </a:rPr>
                        <a:t>GCN, generative, KG, </a:t>
                      </a:r>
                      <a:r>
                        <a:rPr lang="en-US" sz="1800" b="0" kern="1200" dirty="0" err="1">
                          <a:solidFill>
                            <a:schemeClr val="tx1"/>
                          </a:solidFill>
                          <a:effectLst/>
                          <a:latin typeface="+mn-lt"/>
                          <a:ea typeface="+mn-ea"/>
                          <a:cs typeface="+mn-cs"/>
                        </a:rPr>
                        <a:t>RecSys</a:t>
                      </a:r>
                      <a:r>
                        <a:rPr lang="en-US" sz="1800" b="0" kern="1200" dirty="0">
                          <a:solidFill>
                            <a:schemeClr val="tx1"/>
                          </a:solidFill>
                          <a:effectLst/>
                          <a:latin typeface="+mn-lt"/>
                          <a:ea typeface="+mn-ea"/>
                          <a:cs typeface="+mn-cs"/>
                        </a:rPr>
                        <a:t>…</a:t>
                      </a:r>
                    </a:p>
                    <a:p>
                      <a:r>
                        <a:rPr lang="en-US" altLang="zh-CN" sz="1800" b="0" strike="sngStrike" kern="1200" dirty="0">
                          <a:solidFill>
                            <a:schemeClr val="tx1"/>
                          </a:solidFill>
                          <a:effectLst/>
                          <a:latin typeface="+mn-lt"/>
                          <a:ea typeface="+mn-ea"/>
                          <a:cs typeface="+mn-cs"/>
                        </a:rPr>
                        <a:t>45</a:t>
                      </a:r>
                      <a:r>
                        <a:rPr lang="en-US" altLang="zh-CN" sz="1800" b="0" kern="1200" dirty="0">
                          <a:solidFill>
                            <a:schemeClr val="tx1"/>
                          </a:solidFill>
                          <a:effectLst/>
                          <a:latin typeface="+mn-lt"/>
                          <a:ea typeface="+mn-ea"/>
                          <a:cs typeface="+mn-cs"/>
                        </a:rPr>
                        <a:t> 53</a:t>
                      </a:r>
                      <a:r>
                        <a:rPr lang="en-US" sz="1800" b="0" kern="1200" dirty="0">
                          <a:solidFill>
                            <a:schemeClr val="tx1"/>
                          </a:solidFill>
                          <a:effectLst/>
                          <a:latin typeface="+mn-lt"/>
                          <a:ea typeface="+mn-ea"/>
                          <a:cs typeface="+mn-cs"/>
                        </a:rPr>
                        <a:t> contributors, 10 core developers</a:t>
                      </a:r>
                      <a:endParaRPr lang="en-US" b="0" dirty="0">
                        <a:solidFill>
                          <a:schemeClr val="tx1"/>
                        </a:solidFill>
                      </a:endParaRPr>
                    </a:p>
                    <a:p>
                      <a:endParaRPr lang="en-US" dirty="0">
                        <a:solidFill>
                          <a:schemeClr val="tx1"/>
                        </a:solidFill>
                      </a:endParaRPr>
                    </a:p>
                  </a:txBody>
                  <a:tcPr>
                    <a:noFill/>
                  </a:tcPr>
                </a:tc>
                <a:extLst>
                  <a:ext uri="{0D108BD9-81ED-4DB2-BD59-A6C34878D82A}">
                    <a16:rowId xmlns:a16="http://schemas.microsoft.com/office/drawing/2014/main" val="3663095890"/>
                  </a:ext>
                </a:extLst>
              </a:tr>
            </a:tbl>
          </a:graphicData>
        </a:graphic>
      </p:graphicFrame>
      <p:pic>
        <p:nvPicPr>
          <p:cNvPr id="5" name="图片 4">
            <a:extLst>
              <a:ext uri="{FF2B5EF4-FFF2-40B4-BE49-F238E27FC236}">
                <a16:creationId xmlns:a16="http://schemas.microsoft.com/office/drawing/2014/main" id="{36BA3F17-50DF-4AC5-AAB4-1187FE059C09}"/>
              </a:ext>
            </a:extLst>
          </p:cNvPr>
          <p:cNvPicPr>
            <a:picLocks noChangeAspect="1"/>
          </p:cNvPicPr>
          <p:nvPr/>
        </p:nvPicPr>
        <p:blipFill>
          <a:blip r:embed="rId3"/>
          <a:stretch>
            <a:fillRect/>
          </a:stretch>
        </p:blipFill>
        <p:spPr>
          <a:xfrm>
            <a:off x="6512341" y="1506952"/>
            <a:ext cx="4841459" cy="3547208"/>
          </a:xfrm>
          <a:prstGeom prst="rect">
            <a:avLst/>
          </a:prstGeom>
        </p:spPr>
      </p:pic>
      <p:pic>
        <p:nvPicPr>
          <p:cNvPr id="6" name="图片 5">
            <a:extLst>
              <a:ext uri="{FF2B5EF4-FFF2-40B4-BE49-F238E27FC236}">
                <a16:creationId xmlns:a16="http://schemas.microsoft.com/office/drawing/2014/main" id="{A7A2AE77-5DDC-41E6-B99D-93459D7F84FC}"/>
              </a:ext>
            </a:extLst>
          </p:cNvPr>
          <p:cNvPicPr>
            <a:picLocks noChangeAspect="1"/>
          </p:cNvPicPr>
          <p:nvPr/>
        </p:nvPicPr>
        <p:blipFill>
          <a:blip r:embed="rId4"/>
          <a:stretch>
            <a:fillRect/>
          </a:stretch>
        </p:blipFill>
        <p:spPr>
          <a:xfrm>
            <a:off x="1117600" y="1354852"/>
            <a:ext cx="5062848" cy="585360"/>
          </a:xfrm>
          <a:prstGeom prst="rect">
            <a:avLst/>
          </a:prstGeom>
        </p:spPr>
      </p:pic>
      <p:pic>
        <p:nvPicPr>
          <p:cNvPr id="9" name="图片 8">
            <a:extLst>
              <a:ext uri="{FF2B5EF4-FFF2-40B4-BE49-F238E27FC236}">
                <a16:creationId xmlns:a16="http://schemas.microsoft.com/office/drawing/2014/main" id="{710524C2-9AFF-4370-93B1-3ECB57C50E9E}"/>
              </a:ext>
            </a:extLst>
          </p:cNvPr>
          <p:cNvPicPr>
            <a:picLocks noChangeAspect="1"/>
          </p:cNvPicPr>
          <p:nvPr/>
        </p:nvPicPr>
        <p:blipFill>
          <a:blip r:embed="rId5"/>
          <a:stretch>
            <a:fillRect/>
          </a:stretch>
        </p:blipFill>
        <p:spPr>
          <a:xfrm>
            <a:off x="1320800" y="1997633"/>
            <a:ext cx="4572000" cy="2761110"/>
          </a:xfrm>
          <a:prstGeom prst="rect">
            <a:avLst/>
          </a:prstGeom>
        </p:spPr>
      </p:pic>
      <p:sp>
        <p:nvSpPr>
          <p:cNvPr id="3" name="TextBox 2">
            <a:extLst>
              <a:ext uri="{FF2B5EF4-FFF2-40B4-BE49-F238E27FC236}">
                <a16:creationId xmlns:a16="http://schemas.microsoft.com/office/drawing/2014/main" id="{BA4B3A2F-F3AA-A645-A944-12B762E465FB}"/>
              </a:ext>
            </a:extLst>
          </p:cNvPr>
          <p:cNvSpPr txBox="1"/>
          <p:nvPr/>
        </p:nvSpPr>
        <p:spPr>
          <a:xfrm>
            <a:off x="249100" y="5054160"/>
            <a:ext cx="1206228" cy="646331"/>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CN" strike="sngStrike" dirty="0"/>
              <a:t>Neurips’19</a:t>
            </a:r>
          </a:p>
          <a:p>
            <a:r>
              <a:rPr lang="en-CN" dirty="0"/>
              <a:t>WWW’20</a:t>
            </a:r>
          </a:p>
        </p:txBody>
      </p:sp>
    </p:spTree>
    <p:extLst>
      <p:ext uri="{BB962C8B-B14F-4D97-AF65-F5344CB8AC3E}">
        <p14:creationId xmlns:p14="http://schemas.microsoft.com/office/powerpoint/2010/main" val="15029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DGL: next step(s)</a:t>
            </a:r>
            <a:endParaRPr lang="zh-CN" altLang="en-US" dirty="0"/>
          </a:p>
        </p:txBody>
      </p:sp>
      <p:sp>
        <p:nvSpPr>
          <p:cNvPr id="5" name="灯片编号占位符 4"/>
          <p:cNvSpPr>
            <a:spLocks noGrp="1"/>
          </p:cNvSpPr>
          <p:nvPr>
            <p:ph type="sldNum" sz="quarter" idx="12"/>
          </p:nvPr>
        </p:nvSpPr>
        <p:spPr/>
        <p:txBody>
          <a:bodyPr/>
          <a:lstStyle/>
          <a:p>
            <a:fld id="{1AAE0525-DE7A-4142-A82D-67913CCD1BA1}" type="slidenum">
              <a:rPr lang="zh-CN" altLang="en-US" smtClean="0"/>
              <a:pPr/>
              <a:t>32</a:t>
            </a:fld>
            <a:endParaRPr lang="zh-CN" altLang="en-US" dirty="0"/>
          </a:p>
        </p:txBody>
      </p:sp>
      <p:cxnSp>
        <p:nvCxnSpPr>
          <p:cNvPr id="6" name="直接连接符 5"/>
          <p:cNvCxnSpPr/>
          <p:nvPr/>
        </p:nvCxnSpPr>
        <p:spPr>
          <a:xfrm>
            <a:off x="239349" y="3854496"/>
            <a:ext cx="1152128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7" name="组合 6"/>
          <p:cNvGrpSpPr/>
          <p:nvPr/>
        </p:nvGrpSpPr>
        <p:grpSpPr>
          <a:xfrm>
            <a:off x="143340" y="3758485"/>
            <a:ext cx="601446" cy="467319"/>
            <a:chOff x="107504" y="2355726"/>
            <a:chExt cx="451085" cy="350489"/>
          </a:xfrm>
        </p:grpSpPr>
        <p:cxnSp>
          <p:nvCxnSpPr>
            <p:cNvPr id="8" name="直接连接符 7"/>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2018</a:t>
              </a:r>
              <a:endParaRPr lang="zh-CN" altLang="en-US" sz="1600" dirty="0">
                <a:solidFill>
                  <a:schemeClr val="tx1">
                    <a:lumMod val="65000"/>
                    <a:lumOff val="35000"/>
                  </a:schemeClr>
                </a:solidFill>
              </a:endParaRPr>
            </a:p>
          </p:txBody>
        </p:sp>
      </p:grpSp>
      <p:grpSp>
        <p:nvGrpSpPr>
          <p:cNvPr id="16" name="组合 15"/>
          <p:cNvGrpSpPr/>
          <p:nvPr/>
        </p:nvGrpSpPr>
        <p:grpSpPr>
          <a:xfrm>
            <a:off x="3695734" y="3774482"/>
            <a:ext cx="601446" cy="467319"/>
            <a:chOff x="107504" y="2355726"/>
            <a:chExt cx="451085" cy="350489"/>
          </a:xfrm>
        </p:grpSpPr>
        <p:cxnSp>
          <p:nvCxnSpPr>
            <p:cNvPr id="17" name="直接连接符 16"/>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2019</a:t>
              </a:r>
              <a:endParaRPr lang="zh-CN" altLang="en-US" sz="1600" dirty="0">
                <a:solidFill>
                  <a:schemeClr val="tx1">
                    <a:lumMod val="65000"/>
                    <a:lumOff val="35000"/>
                  </a:schemeClr>
                </a:solidFill>
              </a:endParaRPr>
            </a:p>
          </p:txBody>
        </p:sp>
      </p:grpSp>
      <p:grpSp>
        <p:nvGrpSpPr>
          <p:cNvPr id="25" name="组合 24"/>
          <p:cNvGrpSpPr/>
          <p:nvPr/>
        </p:nvGrpSpPr>
        <p:grpSpPr>
          <a:xfrm>
            <a:off x="7536161" y="3753153"/>
            <a:ext cx="601446" cy="467319"/>
            <a:chOff x="107504" y="2355726"/>
            <a:chExt cx="451085" cy="350489"/>
          </a:xfrm>
        </p:grpSpPr>
        <p:cxnSp>
          <p:nvCxnSpPr>
            <p:cNvPr id="26" name="直接连接符 25"/>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2020</a:t>
              </a:r>
              <a:endParaRPr lang="zh-CN" altLang="en-US" sz="1600" dirty="0">
                <a:solidFill>
                  <a:schemeClr val="tx1">
                    <a:lumMod val="65000"/>
                    <a:lumOff val="35000"/>
                  </a:schemeClr>
                </a:solidFill>
              </a:endParaRPr>
            </a:p>
          </p:txBody>
        </p:sp>
      </p:grpSp>
      <p:grpSp>
        <p:nvGrpSpPr>
          <p:cNvPr id="28" name="组合 27"/>
          <p:cNvGrpSpPr/>
          <p:nvPr/>
        </p:nvGrpSpPr>
        <p:grpSpPr>
          <a:xfrm>
            <a:off x="719403" y="3758486"/>
            <a:ext cx="1632181" cy="2247299"/>
            <a:chOff x="539552" y="2355726"/>
            <a:chExt cx="1224136" cy="1685474"/>
          </a:xfrm>
        </p:grpSpPr>
        <p:grpSp>
          <p:nvGrpSpPr>
            <p:cNvPr id="29" name="组合 28"/>
            <p:cNvGrpSpPr/>
            <p:nvPr/>
          </p:nvGrpSpPr>
          <p:grpSpPr>
            <a:xfrm>
              <a:off x="1095087" y="2355726"/>
              <a:ext cx="172379" cy="1080120"/>
              <a:chOff x="1095087" y="2355726"/>
              <a:chExt cx="172379" cy="1080120"/>
            </a:xfrm>
          </p:grpSpPr>
          <p:sp>
            <p:nvSpPr>
              <p:cNvPr id="31" name="椭圆 30"/>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32" name="直接连接符 31"/>
              <p:cNvCxnSpPr>
                <a:stCxn id="31" idx="4"/>
              </p:cNvCxnSpPr>
              <p:nvPr/>
            </p:nvCxnSpPr>
            <p:spPr>
              <a:xfrm>
                <a:off x="1181277" y="2528105"/>
                <a:ext cx="0" cy="907741"/>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539552" y="3417952"/>
              <a:ext cx="1224136" cy="623248"/>
            </a:xfrm>
            <a:prstGeom prst="rect">
              <a:avLst/>
            </a:prstGeom>
            <a:noFill/>
          </p:spPr>
          <p:txBody>
            <a:bodyPr wrap="square" rtlCol="0">
              <a:spAutoFit/>
            </a:bodyPr>
            <a:lstStyle/>
            <a:p>
              <a:pPr algn="ctr"/>
              <a:r>
                <a:rPr lang="en-US" altLang="zh-CN" sz="2400" dirty="0">
                  <a:solidFill>
                    <a:schemeClr val="tx1">
                      <a:lumMod val="50000"/>
                      <a:lumOff val="50000"/>
                    </a:schemeClr>
                  </a:solidFill>
                  <a:latin typeface="Calibri" panose="020F0502020204030204" pitchFamily="34" charset="0"/>
                </a:rPr>
                <a:t>First prototype</a:t>
              </a:r>
              <a:endParaRPr lang="zh-CN" altLang="en-US" sz="2400" dirty="0">
                <a:solidFill>
                  <a:schemeClr val="tx1">
                    <a:lumMod val="50000"/>
                    <a:lumOff val="50000"/>
                  </a:schemeClr>
                </a:solidFill>
                <a:latin typeface="Calibri" panose="020F0502020204030204" pitchFamily="34" charset="0"/>
              </a:endParaRPr>
            </a:p>
          </p:txBody>
        </p:sp>
      </p:grpSp>
      <p:grpSp>
        <p:nvGrpSpPr>
          <p:cNvPr id="33" name="组合 32"/>
          <p:cNvGrpSpPr/>
          <p:nvPr/>
        </p:nvGrpSpPr>
        <p:grpSpPr>
          <a:xfrm>
            <a:off x="1460116" y="1853427"/>
            <a:ext cx="2016224" cy="2134897"/>
            <a:chOff x="504959" y="926932"/>
            <a:chExt cx="1512168" cy="1601173"/>
          </a:xfrm>
        </p:grpSpPr>
        <p:grpSp>
          <p:nvGrpSpPr>
            <p:cNvPr id="34" name="组合 33"/>
            <p:cNvGrpSpPr/>
            <p:nvPr/>
          </p:nvGrpSpPr>
          <p:grpSpPr>
            <a:xfrm>
              <a:off x="1095087" y="1635646"/>
              <a:ext cx="172379" cy="892459"/>
              <a:chOff x="1095087" y="1635646"/>
              <a:chExt cx="172379" cy="892459"/>
            </a:xfrm>
          </p:grpSpPr>
          <p:sp>
            <p:nvSpPr>
              <p:cNvPr id="36" name="椭圆 35"/>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37" name="直接连接符 36"/>
              <p:cNvCxnSpPr>
                <a:stCxn id="36" idx="0"/>
              </p:cNvCxnSpPr>
              <p:nvPr/>
            </p:nvCxnSpPr>
            <p:spPr>
              <a:xfrm flipV="1">
                <a:off x="1181277" y="1635646"/>
                <a:ext cx="0" cy="72008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504959" y="926932"/>
              <a:ext cx="1512168" cy="623248"/>
            </a:xfrm>
            <a:prstGeom prst="rect">
              <a:avLst/>
            </a:prstGeom>
            <a:noFill/>
          </p:spPr>
          <p:txBody>
            <a:bodyPr wrap="square" rtlCol="0">
              <a:spAutoFit/>
            </a:bodyPr>
            <a:lstStyle/>
            <a:p>
              <a:pPr algn="ctr"/>
              <a:r>
                <a:rPr lang="en-US" altLang="zh-CN" sz="2400" dirty="0">
                  <a:solidFill>
                    <a:schemeClr val="tx1">
                      <a:lumMod val="50000"/>
                      <a:lumOff val="50000"/>
                    </a:schemeClr>
                  </a:solidFill>
                  <a:latin typeface="Calibri" panose="020F0502020204030204" pitchFamily="34" charset="0"/>
                </a:rPr>
                <a:t>Development started</a:t>
              </a:r>
              <a:endParaRPr lang="zh-CN" altLang="en-US" sz="2400" dirty="0">
                <a:solidFill>
                  <a:schemeClr val="tx1">
                    <a:lumMod val="50000"/>
                    <a:lumOff val="50000"/>
                  </a:schemeClr>
                </a:solidFill>
                <a:latin typeface="Calibri" panose="020F0502020204030204" pitchFamily="34" charset="0"/>
              </a:endParaRPr>
            </a:p>
          </p:txBody>
        </p:sp>
      </p:grpSp>
      <p:grpSp>
        <p:nvGrpSpPr>
          <p:cNvPr id="58" name="组合 57"/>
          <p:cNvGrpSpPr/>
          <p:nvPr/>
        </p:nvGrpSpPr>
        <p:grpSpPr>
          <a:xfrm>
            <a:off x="3791745" y="1922670"/>
            <a:ext cx="1632180" cy="2039020"/>
            <a:chOff x="558723" y="1163327"/>
            <a:chExt cx="1224135" cy="1364778"/>
          </a:xfrm>
        </p:grpSpPr>
        <p:grpSp>
          <p:nvGrpSpPr>
            <p:cNvPr id="59" name="组合 58"/>
            <p:cNvGrpSpPr/>
            <p:nvPr/>
          </p:nvGrpSpPr>
          <p:grpSpPr>
            <a:xfrm>
              <a:off x="1095087" y="1749468"/>
              <a:ext cx="172379" cy="778637"/>
              <a:chOff x="1095087" y="1749468"/>
              <a:chExt cx="172379" cy="778637"/>
            </a:xfrm>
          </p:grpSpPr>
          <p:sp>
            <p:nvSpPr>
              <p:cNvPr id="61" name="椭圆 60"/>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62" name="直接连接符 61"/>
              <p:cNvCxnSpPr>
                <a:stCxn id="61" idx="0"/>
              </p:cNvCxnSpPr>
              <p:nvPr/>
            </p:nvCxnSpPr>
            <p:spPr>
              <a:xfrm flipH="1" flipV="1">
                <a:off x="1181276" y="1749468"/>
                <a:ext cx="1" cy="606258"/>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0" name="TextBox 59"/>
            <p:cNvSpPr txBox="1"/>
            <p:nvPr/>
          </p:nvSpPr>
          <p:spPr>
            <a:xfrm>
              <a:off x="558723" y="1163327"/>
              <a:ext cx="1224135" cy="501320"/>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Calibri" panose="020F0502020204030204" pitchFamily="34" charset="0"/>
                </a:rPr>
                <a:t>V0.2</a:t>
              </a:r>
            </a:p>
            <a:p>
              <a:pPr algn="ctr"/>
              <a:r>
                <a:rPr lang="en-US" altLang="zh-CN" sz="1867" dirty="0">
                  <a:solidFill>
                    <a:schemeClr val="tx1">
                      <a:lumMod val="50000"/>
                      <a:lumOff val="50000"/>
                    </a:schemeClr>
                  </a:solidFill>
                  <a:latin typeface="Calibri" panose="020F0502020204030204" pitchFamily="34" charset="0"/>
                </a:rPr>
                <a:t>Sampling APIs</a:t>
              </a:r>
              <a:endParaRPr lang="zh-CN" altLang="en-US" sz="1867" dirty="0">
                <a:solidFill>
                  <a:schemeClr val="tx1">
                    <a:lumMod val="50000"/>
                    <a:lumOff val="50000"/>
                  </a:schemeClr>
                </a:solidFill>
                <a:latin typeface="Calibri" panose="020F0502020204030204" pitchFamily="34" charset="0"/>
              </a:endParaRPr>
            </a:p>
          </p:txBody>
        </p:sp>
      </p:grpSp>
      <p:grpSp>
        <p:nvGrpSpPr>
          <p:cNvPr id="63" name="组合 62"/>
          <p:cNvGrpSpPr/>
          <p:nvPr/>
        </p:nvGrpSpPr>
        <p:grpSpPr>
          <a:xfrm>
            <a:off x="4217736" y="3715759"/>
            <a:ext cx="2688299" cy="2026991"/>
            <a:chOff x="173164" y="2355726"/>
            <a:chExt cx="2016224" cy="1520244"/>
          </a:xfrm>
        </p:grpSpPr>
        <p:grpSp>
          <p:nvGrpSpPr>
            <p:cNvPr id="64" name="组合 63"/>
            <p:cNvGrpSpPr/>
            <p:nvPr/>
          </p:nvGrpSpPr>
          <p:grpSpPr>
            <a:xfrm>
              <a:off x="1095087" y="2355726"/>
              <a:ext cx="172379" cy="658292"/>
              <a:chOff x="1095087" y="2355726"/>
              <a:chExt cx="172379" cy="658292"/>
            </a:xfrm>
          </p:grpSpPr>
          <p:sp>
            <p:nvSpPr>
              <p:cNvPr id="66" name="椭圆 65"/>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67" name="直接连接符 66"/>
              <p:cNvCxnSpPr>
                <a:stCxn id="66" idx="4"/>
              </p:cNvCxnSpPr>
              <p:nvPr/>
            </p:nvCxnSpPr>
            <p:spPr>
              <a:xfrm flipH="1">
                <a:off x="1181276" y="2528105"/>
                <a:ext cx="1" cy="485913"/>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5" name="TextBox 64"/>
            <p:cNvSpPr txBox="1"/>
            <p:nvPr/>
          </p:nvSpPr>
          <p:spPr>
            <a:xfrm>
              <a:off x="173164" y="3083397"/>
              <a:ext cx="2016224" cy="792573"/>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Calibri" panose="020F0502020204030204" pitchFamily="34" charset="0"/>
                </a:rPr>
                <a:t>V0.3</a:t>
              </a:r>
            </a:p>
            <a:p>
              <a:pPr algn="ctr"/>
              <a:r>
                <a:rPr lang="en-US" altLang="zh-CN" sz="1867" dirty="0">
                  <a:solidFill>
                    <a:schemeClr val="tx1">
                      <a:lumMod val="50000"/>
                      <a:lumOff val="50000"/>
                    </a:schemeClr>
                  </a:solidFill>
                  <a:latin typeface="Calibri" panose="020F0502020204030204" pitchFamily="34" charset="0"/>
                </a:rPr>
                <a:t>Fused message passing</a:t>
              </a:r>
              <a:endParaRPr lang="en-US" altLang="zh-CN" sz="2400" dirty="0">
                <a:solidFill>
                  <a:schemeClr val="tx1">
                    <a:lumMod val="50000"/>
                    <a:lumOff val="50000"/>
                  </a:schemeClr>
                </a:solidFill>
                <a:latin typeface="Calibri" panose="020F0502020204030204" pitchFamily="34" charset="0"/>
              </a:endParaRPr>
            </a:p>
            <a:p>
              <a:pPr algn="ctr"/>
              <a:r>
                <a:rPr lang="en-US" altLang="zh-CN" dirty="0">
                  <a:solidFill>
                    <a:schemeClr val="tx1">
                      <a:lumMod val="50000"/>
                      <a:lumOff val="50000"/>
                    </a:schemeClr>
                  </a:solidFill>
                  <a:latin typeface="Calibri" panose="020F0502020204030204" pitchFamily="34" charset="0"/>
                </a:rPr>
                <a:t>Multi-GPU/-core</a:t>
              </a:r>
              <a:endParaRPr lang="en-US" altLang="zh-CN" sz="1600" dirty="0">
                <a:solidFill>
                  <a:schemeClr val="tx1">
                    <a:lumMod val="50000"/>
                    <a:lumOff val="50000"/>
                  </a:schemeClr>
                </a:solidFill>
                <a:latin typeface="Calibri" panose="020F0502020204030204" pitchFamily="34" charset="0"/>
              </a:endParaRPr>
            </a:p>
          </p:txBody>
        </p:sp>
      </p:grpSp>
      <p:grpSp>
        <p:nvGrpSpPr>
          <p:cNvPr id="76" name="组合 75"/>
          <p:cNvGrpSpPr/>
          <p:nvPr/>
        </p:nvGrpSpPr>
        <p:grpSpPr>
          <a:xfrm>
            <a:off x="5327915" y="1347377"/>
            <a:ext cx="1632180" cy="2642349"/>
            <a:chOff x="630730" y="759499"/>
            <a:chExt cx="1224135" cy="1768606"/>
          </a:xfrm>
        </p:grpSpPr>
        <p:grpSp>
          <p:nvGrpSpPr>
            <p:cNvPr id="77" name="组合 76"/>
            <p:cNvGrpSpPr/>
            <p:nvPr/>
          </p:nvGrpSpPr>
          <p:grpSpPr>
            <a:xfrm>
              <a:off x="1206794" y="1537911"/>
              <a:ext cx="172379" cy="990194"/>
              <a:chOff x="1206794" y="1537911"/>
              <a:chExt cx="172379" cy="990194"/>
            </a:xfrm>
          </p:grpSpPr>
          <p:sp>
            <p:nvSpPr>
              <p:cNvPr id="79" name="椭圆 78"/>
              <p:cNvSpPr/>
              <p:nvPr/>
            </p:nvSpPr>
            <p:spPr>
              <a:xfrm>
                <a:off x="1206794"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80" name="直接连接符 79"/>
              <p:cNvCxnSpPr>
                <a:stCxn id="79" idx="0"/>
              </p:cNvCxnSpPr>
              <p:nvPr/>
            </p:nvCxnSpPr>
            <p:spPr>
              <a:xfrm flipH="1" flipV="1">
                <a:off x="1292983" y="1537911"/>
                <a:ext cx="1" cy="817815"/>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8" name="TextBox 77"/>
            <p:cNvSpPr txBox="1"/>
            <p:nvPr/>
          </p:nvSpPr>
          <p:spPr>
            <a:xfrm>
              <a:off x="630730" y="759499"/>
              <a:ext cx="1224135" cy="693634"/>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Calibri" panose="020F0502020204030204" pitchFamily="34" charset="0"/>
                </a:rPr>
                <a:t>V0.3.1</a:t>
              </a:r>
            </a:p>
            <a:p>
              <a:pPr algn="ctr"/>
              <a:r>
                <a:rPr lang="en-US" altLang="zh-CN" sz="1867" dirty="0">
                  <a:solidFill>
                    <a:schemeClr val="tx1">
                      <a:lumMod val="50000"/>
                      <a:lumOff val="50000"/>
                    </a:schemeClr>
                  </a:solidFill>
                  <a:latin typeface="Calibri" panose="020F0502020204030204" pitchFamily="34" charset="0"/>
                </a:rPr>
                <a:t>NN modules</a:t>
              </a:r>
            </a:p>
            <a:p>
              <a:pPr algn="ctr"/>
              <a:r>
                <a:rPr lang="en-US" altLang="zh-CN" sz="1867" dirty="0">
                  <a:solidFill>
                    <a:schemeClr val="tx1">
                      <a:lumMod val="50000"/>
                      <a:lumOff val="50000"/>
                    </a:schemeClr>
                  </a:solidFill>
                  <a:latin typeface="Calibri" panose="020F0502020204030204" pitchFamily="34" charset="0"/>
                </a:rPr>
                <a:t>DGL-</a:t>
              </a:r>
              <a:r>
                <a:rPr lang="en-US" altLang="zh-CN" sz="1867" dirty="0" err="1">
                  <a:solidFill>
                    <a:schemeClr val="tx1">
                      <a:lumMod val="50000"/>
                      <a:lumOff val="50000"/>
                    </a:schemeClr>
                  </a:solidFill>
                  <a:latin typeface="Calibri" panose="020F0502020204030204" pitchFamily="34" charset="0"/>
                </a:rPr>
                <a:t>Chem</a:t>
              </a:r>
              <a:endParaRPr lang="zh-CN" altLang="en-US" sz="1867" dirty="0">
                <a:solidFill>
                  <a:schemeClr val="tx1">
                    <a:lumMod val="50000"/>
                    <a:lumOff val="50000"/>
                  </a:schemeClr>
                </a:solidFill>
                <a:latin typeface="Calibri" panose="020F0502020204030204" pitchFamily="34" charset="0"/>
              </a:endParaRPr>
            </a:p>
          </p:txBody>
        </p:sp>
      </p:grpSp>
      <p:grpSp>
        <p:nvGrpSpPr>
          <p:cNvPr id="86" name="组合 85"/>
          <p:cNvGrpSpPr/>
          <p:nvPr/>
        </p:nvGrpSpPr>
        <p:grpSpPr>
          <a:xfrm>
            <a:off x="5999989" y="3732812"/>
            <a:ext cx="2688299" cy="2806579"/>
            <a:chOff x="213710" y="2355726"/>
            <a:chExt cx="2016224" cy="2104934"/>
          </a:xfrm>
        </p:grpSpPr>
        <p:grpSp>
          <p:nvGrpSpPr>
            <p:cNvPr id="87" name="组合 86"/>
            <p:cNvGrpSpPr/>
            <p:nvPr/>
          </p:nvGrpSpPr>
          <p:grpSpPr>
            <a:xfrm>
              <a:off x="1095087" y="2355726"/>
              <a:ext cx="172379" cy="1281765"/>
              <a:chOff x="1095087" y="2355726"/>
              <a:chExt cx="172379" cy="1281765"/>
            </a:xfrm>
          </p:grpSpPr>
          <p:sp>
            <p:nvSpPr>
              <p:cNvPr id="89" name="椭圆 88"/>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90" name="直接连接符 89"/>
              <p:cNvCxnSpPr>
                <a:stCxn id="89" idx="4"/>
              </p:cNvCxnSpPr>
              <p:nvPr/>
            </p:nvCxnSpPr>
            <p:spPr>
              <a:xfrm>
                <a:off x="1181277" y="2528105"/>
                <a:ext cx="0" cy="1109386"/>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88" name="TextBox 87"/>
            <p:cNvSpPr txBox="1"/>
            <p:nvPr/>
          </p:nvSpPr>
          <p:spPr>
            <a:xfrm>
              <a:off x="213710" y="3683428"/>
              <a:ext cx="2016224" cy="777232"/>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Calibri" panose="020F0502020204030204" pitchFamily="34" charset="0"/>
                </a:rPr>
                <a:t>V0.4</a:t>
              </a:r>
            </a:p>
            <a:p>
              <a:pPr algn="ctr"/>
              <a:r>
                <a:rPr lang="en-US" altLang="zh-CN" sz="1867" dirty="0">
                  <a:solidFill>
                    <a:schemeClr val="tx1">
                      <a:lumMod val="50000"/>
                      <a:lumOff val="50000"/>
                    </a:schemeClr>
                  </a:solidFill>
                  <a:latin typeface="Calibri" panose="020F0502020204030204" pitchFamily="34" charset="0"/>
                </a:rPr>
                <a:t>Heterogeneous graph</a:t>
              </a:r>
            </a:p>
            <a:p>
              <a:pPr algn="ctr"/>
              <a:r>
                <a:rPr lang="en-US" altLang="zh-CN" sz="1867" dirty="0">
                  <a:solidFill>
                    <a:schemeClr val="tx1">
                      <a:lumMod val="50000"/>
                      <a:lumOff val="50000"/>
                    </a:schemeClr>
                  </a:solidFill>
                  <a:latin typeface="Calibri" panose="020F0502020204030204" pitchFamily="34" charset="0"/>
                </a:rPr>
                <a:t>DGL-KE</a:t>
              </a:r>
              <a:endParaRPr lang="zh-CN" altLang="en-US" sz="2400" dirty="0">
                <a:solidFill>
                  <a:schemeClr val="tx1">
                    <a:lumMod val="50000"/>
                    <a:lumOff val="50000"/>
                  </a:schemeClr>
                </a:solidFill>
                <a:latin typeface="Calibri" panose="020F0502020204030204" pitchFamily="34" charset="0"/>
              </a:endParaRPr>
            </a:p>
          </p:txBody>
        </p:sp>
      </p:grpSp>
      <p:grpSp>
        <p:nvGrpSpPr>
          <p:cNvPr id="68" name="组合 52">
            <a:extLst>
              <a:ext uri="{FF2B5EF4-FFF2-40B4-BE49-F238E27FC236}">
                <a16:creationId xmlns:a16="http://schemas.microsoft.com/office/drawing/2014/main" id="{B4D9BD82-5449-9347-A66A-55690C8205C5}"/>
              </a:ext>
            </a:extLst>
          </p:cNvPr>
          <p:cNvGrpSpPr/>
          <p:nvPr/>
        </p:nvGrpSpPr>
        <p:grpSpPr>
          <a:xfrm>
            <a:off x="3001298" y="3761350"/>
            <a:ext cx="1502432" cy="2524298"/>
            <a:chOff x="629725" y="2355726"/>
            <a:chExt cx="1126824" cy="1893223"/>
          </a:xfrm>
        </p:grpSpPr>
        <p:grpSp>
          <p:nvGrpSpPr>
            <p:cNvPr id="69" name="组合 53">
              <a:extLst>
                <a:ext uri="{FF2B5EF4-FFF2-40B4-BE49-F238E27FC236}">
                  <a16:creationId xmlns:a16="http://schemas.microsoft.com/office/drawing/2014/main" id="{777FB350-0ED9-0A4C-AAB7-3F4BC0766469}"/>
                </a:ext>
              </a:extLst>
            </p:cNvPr>
            <p:cNvGrpSpPr/>
            <p:nvPr/>
          </p:nvGrpSpPr>
          <p:grpSpPr>
            <a:xfrm>
              <a:off x="1095087" y="2355726"/>
              <a:ext cx="172379" cy="1080120"/>
              <a:chOff x="1095087" y="2355726"/>
              <a:chExt cx="172379" cy="1080120"/>
            </a:xfrm>
          </p:grpSpPr>
          <p:sp>
            <p:nvSpPr>
              <p:cNvPr id="71" name="椭圆 55">
                <a:extLst>
                  <a:ext uri="{FF2B5EF4-FFF2-40B4-BE49-F238E27FC236}">
                    <a16:creationId xmlns:a16="http://schemas.microsoft.com/office/drawing/2014/main" id="{E57412BB-544E-DD48-AE7E-F05B477270A8}"/>
                  </a:ext>
                </a:extLst>
              </p:cNvPr>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72" name="直接连接符 56">
                <a:extLst>
                  <a:ext uri="{FF2B5EF4-FFF2-40B4-BE49-F238E27FC236}">
                    <a16:creationId xmlns:a16="http://schemas.microsoft.com/office/drawing/2014/main" id="{7A23049A-D2CD-0A45-99B7-F697EA34B60A}"/>
                  </a:ext>
                </a:extLst>
              </p:cNvPr>
              <p:cNvCxnSpPr>
                <a:stCxn id="71" idx="4"/>
              </p:cNvCxnSpPr>
              <p:nvPr/>
            </p:nvCxnSpPr>
            <p:spPr>
              <a:xfrm>
                <a:off x="1181277" y="2528105"/>
                <a:ext cx="0" cy="907741"/>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0" name="TextBox 69">
              <a:extLst>
                <a:ext uri="{FF2B5EF4-FFF2-40B4-BE49-F238E27FC236}">
                  <a16:creationId xmlns:a16="http://schemas.microsoft.com/office/drawing/2014/main" id="{1E7B523D-0801-0F44-ADB3-15189578C432}"/>
                </a:ext>
              </a:extLst>
            </p:cNvPr>
            <p:cNvSpPr txBox="1"/>
            <p:nvPr/>
          </p:nvSpPr>
          <p:spPr>
            <a:xfrm>
              <a:off x="629725" y="3417952"/>
              <a:ext cx="1126824" cy="830997"/>
            </a:xfrm>
            <a:prstGeom prst="rect">
              <a:avLst/>
            </a:prstGeom>
            <a:noFill/>
          </p:spPr>
          <p:txBody>
            <a:bodyPr wrap="square" rtlCol="0">
              <a:spAutoFit/>
            </a:bodyPr>
            <a:lstStyle/>
            <a:p>
              <a:pPr algn="ctr"/>
              <a:r>
                <a:rPr lang="en-US" altLang="zh-CN" sz="2400" b="1" dirty="0">
                  <a:latin typeface="Calibri" panose="020F0502020204030204" pitchFamily="34" charset="0"/>
                </a:rPr>
                <a:t>V0.1</a:t>
              </a:r>
            </a:p>
            <a:p>
              <a:pPr algn="ctr"/>
              <a:r>
                <a:rPr lang="en-US" altLang="zh-CN" dirty="0">
                  <a:latin typeface="Calibri" panose="020F0502020204030204" pitchFamily="34" charset="0"/>
                </a:rPr>
                <a:t>(NeurIPS’18)</a:t>
              </a:r>
              <a:endParaRPr lang="zh-CN" altLang="en-US" dirty="0">
                <a:latin typeface="Calibri" panose="020F0502020204030204" pitchFamily="34" charset="0"/>
              </a:endParaRPr>
            </a:p>
            <a:p>
              <a:pPr algn="ctr"/>
              <a:endParaRPr lang="zh-CN" altLang="en-US" sz="2400" b="1" dirty="0">
                <a:latin typeface="Calibri" panose="020F0502020204030204" pitchFamily="34" charset="0"/>
              </a:endParaRPr>
            </a:p>
          </p:txBody>
        </p:sp>
      </p:grpSp>
      <p:grpSp>
        <p:nvGrpSpPr>
          <p:cNvPr id="55" name="组合 75">
            <a:extLst>
              <a:ext uri="{FF2B5EF4-FFF2-40B4-BE49-F238E27FC236}">
                <a16:creationId xmlns:a16="http://schemas.microsoft.com/office/drawing/2014/main" id="{2A5557EA-4D88-5145-B5C8-F5F455CCA5DB}"/>
              </a:ext>
            </a:extLst>
          </p:cNvPr>
          <p:cNvGrpSpPr/>
          <p:nvPr/>
        </p:nvGrpSpPr>
        <p:grpSpPr>
          <a:xfrm>
            <a:off x="7501990" y="1227608"/>
            <a:ext cx="2787385" cy="2762859"/>
            <a:chOff x="214710" y="678838"/>
            <a:chExt cx="2090539" cy="1849267"/>
          </a:xfrm>
        </p:grpSpPr>
        <p:grpSp>
          <p:nvGrpSpPr>
            <p:cNvPr id="56" name="组合 76">
              <a:extLst>
                <a:ext uri="{FF2B5EF4-FFF2-40B4-BE49-F238E27FC236}">
                  <a16:creationId xmlns:a16="http://schemas.microsoft.com/office/drawing/2014/main" id="{E92A2B0A-D61C-7045-967E-9869841F6E5F}"/>
                </a:ext>
              </a:extLst>
            </p:cNvPr>
            <p:cNvGrpSpPr/>
            <p:nvPr/>
          </p:nvGrpSpPr>
          <p:grpSpPr>
            <a:xfrm>
              <a:off x="1206794" y="1537911"/>
              <a:ext cx="172379" cy="990194"/>
              <a:chOff x="1206794" y="1537911"/>
              <a:chExt cx="172379" cy="990194"/>
            </a:xfrm>
          </p:grpSpPr>
          <p:sp>
            <p:nvSpPr>
              <p:cNvPr id="73" name="椭圆 78">
                <a:extLst>
                  <a:ext uri="{FF2B5EF4-FFF2-40B4-BE49-F238E27FC236}">
                    <a16:creationId xmlns:a16="http://schemas.microsoft.com/office/drawing/2014/main" id="{042A18C3-2FD7-4C42-85B6-B88650B79AB0}"/>
                  </a:ext>
                </a:extLst>
              </p:cNvPr>
              <p:cNvSpPr/>
              <p:nvPr/>
            </p:nvSpPr>
            <p:spPr>
              <a:xfrm>
                <a:off x="1206794"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74" name="直接连接符 79">
                <a:extLst>
                  <a:ext uri="{FF2B5EF4-FFF2-40B4-BE49-F238E27FC236}">
                    <a16:creationId xmlns:a16="http://schemas.microsoft.com/office/drawing/2014/main" id="{61856E5C-DDCA-BA4D-BEFF-71C7E0537AB7}"/>
                  </a:ext>
                </a:extLst>
              </p:cNvPr>
              <p:cNvCxnSpPr>
                <a:stCxn id="73" idx="0"/>
              </p:cNvCxnSpPr>
              <p:nvPr/>
            </p:nvCxnSpPr>
            <p:spPr>
              <a:xfrm flipH="1" flipV="1">
                <a:off x="1292983" y="1537911"/>
                <a:ext cx="1" cy="817815"/>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4828D734-FB48-1E4E-8941-3B3CB68A22BF}"/>
                </a:ext>
              </a:extLst>
            </p:cNvPr>
            <p:cNvSpPr txBox="1"/>
            <p:nvPr/>
          </p:nvSpPr>
          <p:spPr>
            <a:xfrm>
              <a:off x="214710" y="678838"/>
              <a:ext cx="2090539" cy="885948"/>
            </a:xfrm>
            <a:prstGeom prst="rect">
              <a:avLst/>
            </a:prstGeom>
            <a:noFill/>
          </p:spPr>
          <p:txBody>
            <a:bodyPr wrap="square" rtlCol="0">
              <a:spAutoFit/>
            </a:bodyPr>
            <a:lstStyle/>
            <a:p>
              <a:pPr algn="ctr"/>
              <a:r>
                <a:rPr lang="en-US" altLang="zh-CN" sz="2400" b="1" dirty="0">
                  <a:latin typeface="Calibri" panose="020F0502020204030204" pitchFamily="34" charset="0"/>
                </a:rPr>
                <a:t>V0.43</a:t>
              </a:r>
            </a:p>
            <a:p>
              <a:pPr algn="ctr"/>
              <a:r>
                <a:rPr lang="en-US" altLang="zh-CN" sz="1867" dirty="0">
                  <a:latin typeface="Calibri" panose="020F0502020204030204" pitchFamily="34" charset="0"/>
                </a:rPr>
                <a:t>TF support</a:t>
              </a:r>
            </a:p>
            <a:p>
              <a:pPr algn="ctr"/>
              <a:r>
                <a:rPr lang="en-US" altLang="zh-CN" sz="1867" dirty="0">
                  <a:latin typeface="Calibri" panose="020F0502020204030204" pitchFamily="34" charset="0"/>
                </a:rPr>
                <a:t>DGL-KE/DGL-</a:t>
              </a:r>
              <a:r>
                <a:rPr lang="en-US" altLang="zh-CN" sz="1867" dirty="0" err="1">
                  <a:latin typeface="Calibri" panose="020F0502020204030204" pitchFamily="34" charset="0"/>
                </a:rPr>
                <a:t>LifeScie</a:t>
              </a:r>
              <a:endParaRPr lang="en-US" altLang="zh-CN" sz="1867" dirty="0">
                <a:latin typeface="Calibri" panose="020F0502020204030204" pitchFamily="34" charset="0"/>
              </a:endParaRPr>
            </a:p>
            <a:p>
              <a:pPr algn="ctr"/>
              <a:r>
                <a:rPr lang="en-US" altLang="zh-CN" sz="1867" dirty="0">
                  <a:latin typeface="Calibri" panose="020F0502020204030204" pitchFamily="34" charset="0"/>
                </a:rPr>
                <a:t>Sampling</a:t>
              </a:r>
              <a:endParaRPr lang="zh-CN" altLang="en-US" sz="1867" dirty="0">
                <a:latin typeface="Calibri" panose="020F0502020204030204" pitchFamily="34" charset="0"/>
              </a:endParaRPr>
            </a:p>
          </p:txBody>
        </p:sp>
      </p:grpSp>
      <p:grpSp>
        <p:nvGrpSpPr>
          <p:cNvPr id="75" name="组合 85">
            <a:extLst>
              <a:ext uri="{FF2B5EF4-FFF2-40B4-BE49-F238E27FC236}">
                <a16:creationId xmlns:a16="http://schemas.microsoft.com/office/drawing/2014/main" id="{174803BD-4C0A-224D-A4B8-994AE1699EC2}"/>
              </a:ext>
            </a:extLst>
          </p:cNvPr>
          <p:cNvGrpSpPr/>
          <p:nvPr/>
        </p:nvGrpSpPr>
        <p:grpSpPr>
          <a:xfrm>
            <a:off x="9300390" y="3752459"/>
            <a:ext cx="2688299" cy="2601267"/>
            <a:chOff x="213710" y="2355726"/>
            <a:chExt cx="2016224" cy="1950950"/>
          </a:xfrm>
        </p:grpSpPr>
        <p:grpSp>
          <p:nvGrpSpPr>
            <p:cNvPr id="81" name="组合 86">
              <a:extLst>
                <a:ext uri="{FF2B5EF4-FFF2-40B4-BE49-F238E27FC236}">
                  <a16:creationId xmlns:a16="http://schemas.microsoft.com/office/drawing/2014/main" id="{76B216DB-621E-0147-BAE7-8CF1B86AB26E}"/>
                </a:ext>
              </a:extLst>
            </p:cNvPr>
            <p:cNvGrpSpPr/>
            <p:nvPr/>
          </p:nvGrpSpPr>
          <p:grpSpPr>
            <a:xfrm>
              <a:off x="1095087" y="2355726"/>
              <a:ext cx="172379" cy="1281765"/>
              <a:chOff x="1095087" y="2355726"/>
              <a:chExt cx="172379" cy="1281765"/>
            </a:xfrm>
          </p:grpSpPr>
          <p:sp>
            <p:nvSpPr>
              <p:cNvPr id="83" name="椭圆 88">
                <a:extLst>
                  <a:ext uri="{FF2B5EF4-FFF2-40B4-BE49-F238E27FC236}">
                    <a16:creationId xmlns:a16="http://schemas.microsoft.com/office/drawing/2014/main" id="{38496CF5-6940-B54B-B01D-30D227DE5197}"/>
                  </a:ext>
                </a:extLst>
              </p:cNvPr>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84" name="直接连接符 89">
                <a:extLst>
                  <a:ext uri="{FF2B5EF4-FFF2-40B4-BE49-F238E27FC236}">
                    <a16:creationId xmlns:a16="http://schemas.microsoft.com/office/drawing/2014/main" id="{24A5DF9F-867E-4043-8AB0-414F53FB7D88}"/>
                  </a:ext>
                </a:extLst>
              </p:cNvPr>
              <p:cNvCxnSpPr>
                <a:stCxn id="83" idx="4"/>
              </p:cNvCxnSpPr>
              <p:nvPr/>
            </p:nvCxnSpPr>
            <p:spPr>
              <a:xfrm>
                <a:off x="1181277" y="2528105"/>
                <a:ext cx="0" cy="1109386"/>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82" name="TextBox 81">
              <a:extLst>
                <a:ext uri="{FF2B5EF4-FFF2-40B4-BE49-F238E27FC236}">
                  <a16:creationId xmlns:a16="http://schemas.microsoft.com/office/drawing/2014/main" id="{A6E5C8AC-AC70-F948-9D73-9915C4D6CC44}"/>
                </a:ext>
              </a:extLst>
            </p:cNvPr>
            <p:cNvSpPr txBox="1"/>
            <p:nvPr/>
          </p:nvSpPr>
          <p:spPr>
            <a:xfrm>
              <a:off x="213710" y="3683428"/>
              <a:ext cx="2016224" cy="623248"/>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Calibri" panose="020F0502020204030204" pitchFamily="34" charset="0"/>
                </a:rPr>
                <a:t>V0.5</a:t>
              </a:r>
            </a:p>
            <a:p>
              <a:pPr algn="ctr"/>
              <a:r>
                <a:rPr lang="en-US" altLang="zh-CN" sz="2400" dirty="0">
                  <a:solidFill>
                    <a:schemeClr val="tx1">
                      <a:lumMod val="50000"/>
                      <a:lumOff val="50000"/>
                    </a:schemeClr>
                  </a:solidFill>
                  <a:latin typeface="Calibri" panose="020F0502020204030204" pitchFamily="34" charset="0"/>
                </a:rPr>
                <a:t>Distributed training</a:t>
              </a:r>
              <a:endParaRPr lang="zh-CN" altLang="en-US" sz="2400" dirty="0">
                <a:solidFill>
                  <a:schemeClr val="tx1">
                    <a:lumMod val="50000"/>
                    <a:lumOff val="50000"/>
                  </a:schemeClr>
                </a:solidFill>
                <a:latin typeface="Calibri" panose="020F0502020204030204" pitchFamily="34" charset="0"/>
              </a:endParaRPr>
            </a:p>
          </p:txBody>
        </p:sp>
      </p:grpSp>
    </p:spTree>
    <p:extLst>
      <p:ext uri="{BB962C8B-B14F-4D97-AF65-F5344CB8AC3E}">
        <p14:creationId xmlns:p14="http://schemas.microsoft.com/office/powerpoint/2010/main" val="271538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5FA66-6BD2-2F45-BF3E-711FC2C6AA56}"/>
              </a:ext>
            </a:extLst>
          </p:cNvPr>
          <p:cNvSpPr>
            <a:spLocks noGrp="1"/>
          </p:cNvSpPr>
          <p:nvPr>
            <p:ph type="title"/>
          </p:nvPr>
        </p:nvSpPr>
        <p:spPr/>
        <p:txBody>
          <a:bodyPr/>
          <a:lstStyle/>
          <a:p>
            <a:r>
              <a:rPr lang="en-CN" dirty="0"/>
              <a:t>Reflection of Open-Source </a:t>
            </a:r>
          </a:p>
        </p:txBody>
      </p:sp>
      <p:sp>
        <p:nvSpPr>
          <p:cNvPr id="3" name="Text Placeholder 2">
            <a:extLst>
              <a:ext uri="{FF2B5EF4-FFF2-40B4-BE49-F238E27FC236}">
                <a16:creationId xmlns:a16="http://schemas.microsoft.com/office/drawing/2014/main" id="{04581A56-82D9-BC46-8992-4A3B14A5826B}"/>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1341681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FBC08884-6A71-CE4C-9C76-13505E3DA821}"/>
              </a:ext>
            </a:extLst>
          </p:cNvPr>
          <p:cNvSpPr/>
          <p:nvPr/>
        </p:nvSpPr>
        <p:spPr>
          <a:xfrm>
            <a:off x="672469" y="2156820"/>
            <a:ext cx="10676556" cy="33295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N"/>
          </a:p>
        </p:txBody>
      </p:sp>
      <p:sp>
        <p:nvSpPr>
          <p:cNvPr id="2" name="Title 1">
            <a:extLst>
              <a:ext uri="{FF2B5EF4-FFF2-40B4-BE49-F238E27FC236}">
                <a16:creationId xmlns:a16="http://schemas.microsoft.com/office/drawing/2014/main" id="{59740A56-D5C7-E14F-A27D-E15F429A35EF}"/>
              </a:ext>
            </a:extLst>
          </p:cNvPr>
          <p:cNvSpPr>
            <a:spLocks noGrp="1"/>
          </p:cNvSpPr>
          <p:nvPr>
            <p:ph type="title"/>
          </p:nvPr>
        </p:nvSpPr>
        <p:spPr/>
        <p:txBody>
          <a:bodyPr/>
          <a:lstStyle/>
          <a:p>
            <a:r>
              <a:rPr lang="en-CN" dirty="0"/>
              <a:t>Why OSS can be a win-win?</a:t>
            </a:r>
          </a:p>
        </p:txBody>
      </p:sp>
      <p:cxnSp>
        <p:nvCxnSpPr>
          <p:cNvPr id="11" name="Straight Arrow Connector 10">
            <a:extLst>
              <a:ext uri="{FF2B5EF4-FFF2-40B4-BE49-F238E27FC236}">
                <a16:creationId xmlns:a16="http://schemas.microsoft.com/office/drawing/2014/main" id="{EB4A4523-B8CD-364D-A79F-7CF56F9422BF}"/>
              </a:ext>
            </a:extLst>
          </p:cNvPr>
          <p:cNvCxnSpPr>
            <a:cxnSpLocks/>
            <a:stCxn id="5" idx="3"/>
            <a:endCxn id="8" idx="1"/>
          </p:cNvCxnSpPr>
          <p:nvPr/>
        </p:nvCxnSpPr>
        <p:spPr>
          <a:xfrm flipV="1">
            <a:off x="5631800" y="3118228"/>
            <a:ext cx="654283" cy="68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9528981-B6C0-A54C-AE11-00B2E807C9E0}"/>
              </a:ext>
            </a:extLst>
          </p:cNvPr>
          <p:cNvSpPr txBox="1"/>
          <p:nvPr/>
        </p:nvSpPr>
        <p:spPr>
          <a:xfrm>
            <a:off x="2871215" y="1625195"/>
            <a:ext cx="249125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CN" dirty="0"/>
              <a:t>Deep Graph Researchers</a:t>
            </a:r>
          </a:p>
        </p:txBody>
      </p:sp>
      <p:sp>
        <p:nvSpPr>
          <p:cNvPr id="21" name="TextBox 20">
            <a:extLst>
              <a:ext uri="{FF2B5EF4-FFF2-40B4-BE49-F238E27FC236}">
                <a16:creationId xmlns:a16="http://schemas.microsoft.com/office/drawing/2014/main" id="{C551D73D-5551-1342-9183-5170DD5CD19B}"/>
              </a:ext>
            </a:extLst>
          </p:cNvPr>
          <p:cNvSpPr txBox="1"/>
          <p:nvPr/>
        </p:nvSpPr>
        <p:spPr>
          <a:xfrm>
            <a:off x="6887291" y="1630286"/>
            <a:ext cx="302377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CN" dirty="0"/>
              <a:t>Deep Graph Domain Scientists</a:t>
            </a:r>
          </a:p>
        </p:txBody>
      </p:sp>
      <p:grpSp>
        <p:nvGrpSpPr>
          <p:cNvPr id="15" name="Group 14">
            <a:extLst>
              <a:ext uri="{FF2B5EF4-FFF2-40B4-BE49-F238E27FC236}">
                <a16:creationId xmlns:a16="http://schemas.microsoft.com/office/drawing/2014/main" id="{9A665B1C-9586-414B-8B93-C74D2364A166}"/>
              </a:ext>
            </a:extLst>
          </p:cNvPr>
          <p:cNvGrpSpPr/>
          <p:nvPr/>
        </p:nvGrpSpPr>
        <p:grpSpPr>
          <a:xfrm>
            <a:off x="838200" y="3479747"/>
            <a:ext cx="10060366" cy="815938"/>
            <a:chOff x="837619" y="3857217"/>
            <a:chExt cx="10060366" cy="815938"/>
          </a:xfrm>
        </p:grpSpPr>
        <p:cxnSp>
          <p:nvCxnSpPr>
            <p:cNvPr id="64" name="Straight Connector 63">
              <a:extLst>
                <a:ext uri="{FF2B5EF4-FFF2-40B4-BE49-F238E27FC236}">
                  <a16:creationId xmlns:a16="http://schemas.microsoft.com/office/drawing/2014/main" id="{894D3844-C1F3-6946-A3D4-0C12C827C6E5}"/>
                </a:ext>
              </a:extLst>
            </p:cNvPr>
            <p:cNvCxnSpPr>
              <a:cxnSpLocks/>
            </p:cNvCxnSpPr>
            <p:nvPr/>
          </p:nvCxnSpPr>
          <p:spPr>
            <a:xfrm>
              <a:off x="1267690" y="4231210"/>
              <a:ext cx="9630295" cy="11209"/>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E083CEB-8835-9E40-AC02-B9FC2E294BC5}"/>
                </a:ext>
              </a:extLst>
            </p:cNvPr>
            <p:cNvSpPr txBox="1"/>
            <p:nvPr/>
          </p:nvSpPr>
          <p:spPr>
            <a:xfrm>
              <a:off x="842387" y="3857217"/>
              <a:ext cx="1388329" cy="369332"/>
            </a:xfrm>
            <a:prstGeom prst="rect">
              <a:avLst/>
            </a:prstGeom>
            <a:noFill/>
          </p:spPr>
          <p:txBody>
            <a:bodyPr wrap="none" rtlCol="0">
              <a:spAutoFit/>
            </a:bodyPr>
            <a:lstStyle/>
            <a:p>
              <a:r>
                <a:rPr lang="en-CN" dirty="0"/>
                <a:t>Open Source</a:t>
              </a:r>
            </a:p>
          </p:txBody>
        </p:sp>
        <p:sp>
          <p:nvSpPr>
            <p:cNvPr id="66" name="TextBox 65">
              <a:extLst>
                <a:ext uri="{FF2B5EF4-FFF2-40B4-BE49-F238E27FC236}">
                  <a16:creationId xmlns:a16="http://schemas.microsoft.com/office/drawing/2014/main" id="{E364D35C-8396-6842-B47F-A56183C80270}"/>
                </a:ext>
              </a:extLst>
            </p:cNvPr>
            <p:cNvSpPr txBox="1"/>
            <p:nvPr/>
          </p:nvSpPr>
          <p:spPr>
            <a:xfrm>
              <a:off x="837619" y="4303823"/>
              <a:ext cx="1730795" cy="369332"/>
            </a:xfrm>
            <a:prstGeom prst="rect">
              <a:avLst/>
            </a:prstGeom>
            <a:noFill/>
          </p:spPr>
          <p:txBody>
            <a:bodyPr wrap="none" rtlCol="0">
              <a:spAutoFit/>
            </a:bodyPr>
            <a:lstStyle/>
            <a:p>
              <a:r>
                <a:rPr lang="en-CN" dirty="0"/>
                <a:t>AWS proprietary</a:t>
              </a:r>
            </a:p>
          </p:txBody>
        </p:sp>
      </p:grpSp>
      <p:grpSp>
        <p:nvGrpSpPr>
          <p:cNvPr id="10" name="Group 9">
            <a:extLst>
              <a:ext uri="{FF2B5EF4-FFF2-40B4-BE49-F238E27FC236}">
                <a16:creationId xmlns:a16="http://schemas.microsoft.com/office/drawing/2014/main" id="{B45AFA0A-14D3-6841-B8AF-483837E498EF}"/>
              </a:ext>
            </a:extLst>
          </p:cNvPr>
          <p:cNvGrpSpPr/>
          <p:nvPr/>
        </p:nvGrpSpPr>
        <p:grpSpPr>
          <a:xfrm>
            <a:off x="2699055" y="1974662"/>
            <a:ext cx="2932745" cy="1667460"/>
            <a:chOff x="2604958" y="2266900"/>
            <a:chExt cx="2932745" cy="1667460"/>
          </a:xfrm>
        </p:grpSpPr>
        <p:sp>
          <p:nvSpPr>
            <p:cNvPr id="5" name="Rounded Rectangle 4">
              <a:extLst>
                <a:ext uri="{FF2B5EF4-FFF2-40B4-BE49-F238E27FC236}">
                  <a16:creationId xmlns:a16="http://schemas.microsoft.com/office/drawing/2014/main" id="{3CD0EBB8-8AA5-CC48-9EE6-607287BD45BA}"/>
                </a:ext>
              </a:extLst>
            </p:cNvPr>
            <p:cNvSpPr/>
            <p:nvPr/>
          </p:nvSpPr>
          <p:spPr>
            <a:xfrm>
              <a:off x="2710649" y="2928809"/>
              <a:ext cx="2827054" cy="9770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N"/>
            </a:p>
          </p:txBody>
        </p:sp>
        <p:sp>
          <p:nvSpPr>
            <p:cNvPr id="4" name="Oval 3">
              <a:extLst>
                <a:ext uri="{FF2B5EF4-FFF2-40B4-BE49-F238E27FC236}">
                  <a16:creationId xmlns:a16="http://schemas.microsoft.com/office/drawing/2014/main" id="{1A0E7DEB-DA37-4E43-9D22-417BAC28C735}"/>
                </a:ext>
              </a:extLst>
            </p:cNvPr>
            <p:cNvSpPr/>
            <p:nvPr/>
          </p:nvSpPr>
          <p:spPr>
            <a:xfrm>
              <a:off x="3324257" y="3006645"/>
              <a:ext cx="1538688" cy="636024"/>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CN" dirty="0"/>
                <a:t>DGL core</a:t>
              </a:r>
            </a:p>
          </p:txBody>
        </p:sp>
        <p:cxnSp>
          <p:nvCxnSpPr>
            <p:cNvPr id="18" name="Straight Arrow Connector 17">
              <a:extLst>
                <a:ext uri="{FF2B5EF4-FFF2-40B4-BE49-F238E27FC236}">
                  <a16:creationId xmlns:a16="http://schemas.microsoft.com/office/drawing/2014/main" id="{6ED86AA1-6565-D744-99C5-A62AF3342EFE}"/>
                </a:ext>
              </a:extLst>
            </p:cNvPr>
            <p:cNvCxnSpPr>
              <a:cxnSpLocks/>
            </p:cNvCxnSpPr>
            <p:nvPr/>
          </p:nvCxnSpPr>
          <p:spPr>
            <a:xfrm flipV="1">
              <a:off x="4093601" y="2266900"/>
              <a:ext cx="837" cy="657271"/>
            </a:xfrm>
            <a:prstGeom prst="straightConnector1">
              <a:avLst/>
            </a:prstGeom>
            <a:ln w="76200">
              <a:solidFill>
                <a:srgbClr val="5B9BD5">
                  <a:alpha val="80000"/>
                </a:srgbClr>
              </a:solidFill>
              <a:tailEnd type="triangle"/>
            </a:ln>
          </p:spPr>
          <p:style>
            <a:lnRef idx="3">
              <a:schemeClr val="accent5"/>
            </a:lnRef>
            <a:fillRef idx="0">
              <a:schemeClr val="accent5"/>
            </a:fillRef>
            <a:effectRef idx="2">
              <a:schemeClr val="accent5"/>
            </a:effectRef>
            <a:fontRef idx="minor">
              <a:schemeClr val="tx1"/>
            </a:fontRef>
          </p:style>
        </p:cxnSp>
        <p:sp>
          <p:nvSpPr>
            <p:cNvPr id="62" name="TextBox 61">
              <a:extLst>
                <a:ext uri="{FF2B5EF4-FFF2-40B4-BE49-F238E27FC236}">
                  <a16:creationId xmlns:a16="http://schemas.microsoft.com/office/drawing/2014/main" id="{DFC82954-F525-9A4C-A7AB-36F74CB071CA}"/>
                </a:ext>
              </a:extLst>
            </p:cNvPr>
            <p:cNvSpPr txBox="1"/>
            <p:nvPr/>
          </p:nvSpPr>
          <p:spPr>
            <a:xfrm>
              <a:off x="2604958" y="2509201"/>
              <a:ext cx="689612" cy="369332"/>
            </a:xfrm>
            <a:prstGeom prst="rect">
              <a:avLst/>
            </a:prstGeom>
            <a:noFill/>
          </p:spPr>
          <p:txBody>
            <a:bodyPr wrap="none" rtlCol="0">
              <a:spAutoFit/>
            </a:bodyPr>
            <a:lstStyle/>
            <a:p>
              <a:r>
                <a:rPr lang="en-US" dirty="0"/>
                <a:t>d</a:t>
              </a:r>
              <a:r>
                <a:rPr lang="en-CN" dirty="0"/>
                <a:t>gl.ai</a:t>
              </a:r>
            </a:p>
          </p:txBody>
        </p:sp>
        <p:sp>
          <p:nvSpPr>
            <p:cNvPr id="83" name="TextBox 82">
              <a:extLst>
                <a:ext uri="{FF2B5EF4-FFF2-40B4-BE49-F238E27FC236}">
                  <a16:creationId xmlns:a16="http://schemas.microsoft.com/office/drawing/2014/main" id="{B51A3DA5-4B1B-1B47-8D49-A9A73A1531BB}"/>
                </a:ext>
              </a:extLst>
            </p:cNvPr>
            <p:cNvSpPr txBox="1"/>
            <p:nvPr/>
          </p:nvSpPr>
          <p:spPr>
            <a:xfrm>
              <a:off x="3181723" y="3595806"/>
              <a:ext cx="1869423" cy="338554"/>
            </a:xfrm>
            <a:prstGeom prst="rect">
              <a:avLst/>
            </a:prstGeom>
            <a:noFill/>
          </p:spPr>
          <p:txBody>
            <a:bodyPr wrap="none" rtlCol="0">
              <a:spAutoFit/>
            </a:bodyPr>
            <a:lstStyle/>
            <a:p>
              <a:r>
                <a:rPr lang="en-US" sz="1600" dirty="0">
                  <a:solidFill>
                    <a:schemeClr val="bg1"/>
                  </a:solidFill>
                </a:rPr>
                <a:t>nn modules, models</a:t>
              </a:r>
              <a:endParaRPr lang="en-CN" sz="1600" dirty="0">
                <a:solidFill>
                  <a:schemeClr val="bg1"/>
                </a:solidFill>
              </a:endParaRPr>
            </a:p>
          </p:txBody>
        </p:sp>
      </p:grpSp>
      <p:grpSp>
        <p:nvGrpSpPr>
          <p:cNvPr id="14" name="Group 13">
            <a:extLst>
              <a:ext uri="{FF2B5EF4-FFF2-40B4-BE49-F238E27FC236}">
                <a16:creationId xmlns:a16="http://schemas.microsoft.com/office/drawing/2014/main" id="{62B0641C-CDA3-3644-8DA7-0485F92AC4D7}"/>
              </a:ext>
            </a:extLst>
          </p:cNvPr>
          <p:cNvGrpSpPr/>
          <p:nvPr/>
        </p:nvGrpSpPr>
        <p:grpSpPr>
          <a:xfrm>
            <a:off x="6286083" y="1999618"/>
            <a:ext cx="4702583" cy="1604904"/>
            <a:chOff x="6225401" y="2300978"/>
            <a:chExt cx="4702583" cy="1604904"/>
          </a:xfrm>
        </p:grpSpPr>
        <p:sp>
          <p:nvSpPr>
            <p:cNvPr id="9" name="TextBox 8">
              <a:extLst>
                <a:ext uri="{FF2B5EF4-FFF2-40B4-BE49-F238E27FC236}">
                  <a16:creationId xmlns:a16="http://schemas.microsoft.com/office/drawing/2014/main" id="{0AD80F76-5B06-874C-8A0D-475131867A86}"/>
                </a:ext>
              </a:extLst>
            </p:cNvPr>
            <p:cNvSpPr txBox="1"/>
            <p:nvPr/>
          </p:nvSpPr>
          <p:spPr>
            <a:xfrm>
              <a:off x="8684549" y="2509201"/>
              <a:ext cx="2243435" cy="369332"/>
            </a:xfrm>
            <a:prstGeom prst="rect">
              <a:avLst/>
            </a:prstGeom>
            <a:noFill/>
          </p:spPr>
          <p:txBody>
            <a:bodyPr wrap="none" rtlCol="0">
              <a:spAutoFit/>
            </a:bodyPr>
            <a:lstStyle/>
            <a:p>
              <a:r>
                <a:rPr lang="en-CN" dirty="0"/>
                <a:t>DGL domain packages</a:t>
              </a:r>
            </a:p>
          </p:txBody>
        </p:sp>
        <p:grpSp>
          <p:nvGrpSpPr>
            <p:cNvPr id="3" name="Group 2">
              <a:extLst>
                <a:ext uri="{FF2B5EF4-FFF2-40B4-BE49-F238E27FC236}">
                  <a16:creationId xmlns:a16="http://schemas.microsoft.com/office/drawing/2014/main" id="{0742DF5B-2B9F-584E-9680-1433A9F0ABDD}"/>
                </a:ext>
              </a:extLst>
            </p:cNvPr>
            <p:cNvGrpSpPr/>
            <p:nvPr/>
          </p:nvGrpSpPr>
          <p:grpSpPr>
            <a:xfrm>
              <a:off x="6225401" y="2300978"/>
              <a:ext cx="4347557" cy="1604904"/>
              <a:chOff x="6225401" y="2300978"/>
              <a:chExt cx="4347557" cy="1604904"/>
            </a:xfrm>
          </p:grpSpPr>
          <p:sp>
            <p:nvSpPr>
              <p:cNvPr id="8" name="Rounded Rectangle 7">
                <a:extLst>
                  <a:ext uri="{FF2B5EF4-FFF2-40B4-BE49-F238E27FC236}">
                    <a16:creationId xmlns:a16="http://schemas.microsoft.com/office/drawing/2014/main" id="{26190BC3-C475-CD4F-890A-4A14A25EB4CF}"/>
                  </a:ext>
                </a:extLst>
              </p:cNvPr>
              <p:cNvSpPr/>
              <p:nvPr/>
            </p:nvSpPr>
            <p:spPr>
              <a:xfrm>
                <a:off x="6225401" y="2933293"/>
                <a:ext cx="4347557" cy="97258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N"/>
              </a:p>
            </p:txBody>
          </p:sp>
          <p:sp>
            <p:nvSpPr>
              <p:cNvPr id="6" name="Rounded Rectangle 5">
                <a:extLst>
                  <a:ext uri="{FF2B5EF4-FFF2-40B4-BE49-F238E27FC236}">
                    <a16:creationId xmlns:a16="http://schemas.microsoft.com/office/drawing/2014/main" id="{51EADAF7-DDF4-BE43-9724-BA9F3A386F6C}"/>
                  </a:ext>
                </a:extLst>
              </p:cNvPr>
              <p:cNvSpPr/>
              <p:nvPr/>
            </p:nvSpPr>
            <p:spPr>
              <a:xfrm>
                <a:off x="6470626" y="3130890"/>
                <a:ext cx="955963" cy="5112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CN" dirty="0"/>
                  <a:t>DGl-KE</a:t>
                </a:r>
              </a:p>
            </p:txBody>
          </p:sp>
          <p:sp>
            <p:nvSpPr>
              <p:cNvPr id="7" name="Rounded Rectangle 6">
                <a:extLst>
                  <a:ext uri="{FF2B5EF4-FFF2-40B4-BE49-F238E27FC236}">
                    <a16:creationId xmlns:a16="http://schemas.microsoft.com/office/drawing/2014/main" id="{F1EAFC5B-8D9D-5B46-BDBF-46134C353BAE}"/>
                  </a:ext>
                </a:extLst>
              </p:cNvPr>
              <p:cNvSpPr/>
              <p:nvPr/>
            </p:nvSpPr>
            <p:spPr>
              <a:xfrm>
                <a:off x="7751395" y="3130889"/>
                <a:ext cx="1560022" cy="5112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CN" dirty="0"/>
                  <a:t>DGl-LifeSci</a:t>
                </a:r>
              </a:p>
            </p:txBody>
          </p:sp>
          <p:cxnSp>
            <p:nvCxnSpPr>
              <p:cNvPr id="59" name="Straight Arrow Connector 58">
                <a:extLst>
                  <a:ext uri="{FF2B5EF4-FFF2-40B4-BE49-F238E27FC236}">
                    <a16:creationId xmlns:a16="http://schemas.microsoft.com/office/drawing/2014/main" id="{0453CAD5-FDCC-6540-BD3A-2E4BBDE123A3}"/>
                  </a:ext>
                </a:extLst>
              </p:cNvPr>
              <p:cNvCxnSpPr>
                <a:cxnSpLocks/>
                <a:endCxn id="21" idx="2"/>
              </p:cNvCxnSpPr>
              <p:nvPr/>
            </p:nvCxnSpPr>
            <p:spPr>
              <a:xfrm flipV="1">
                <a:off x="8338497" y="2300978"/>
                <a:ext cx="0" cy="632315"/>
              </a:xfrm>
              <a:prstGeom prst="straightConnector1">
                <a:avLst/>
              </a:prstGeom>
              <a:ln w="76200">
                <a:solidFill>
                  <a:srgbClr val="5B9BD5">
                    <a:alpha val="80000"/>
                  </a:srgbClr>
                </a:solidFill>
                <a:tailEnd type="triangle"/>
              </a:ln>
            </p:spPr>
            <p:style>
              <a:lnRef idx="3">
                <a:schemeClr val="accent5"/>
              </a:lnRef>
              <a:fillRef idx="0">
                <a:schemeClr val="accent5"/>
              </a:fillRef>
              <a:effectRef idx="2">
                <a:schemeClr val="accent5"/>
              </a:effectRef>
              <a:fontRef idx="minor">
                <a:schemeClr val="tx1"/>
              </a:fontRef>
            </p:style>
          </p:cxnSp>
          <p:cxnSp>
            <p:nvCxnSpPr>
              <p:cNvPr id="85" name="Straight Connector 84">
                <a:extLst>
                  <a:ext uri="{FF2B5EF4-FFF2-40B4-BE49-F238E27FC236}">
                    <a16:creationId xmlns:a16="http://schemas.microsoft.com/office/drawing/2014/main" id="{1DD797BC-8DEB-B643-85B5-D1422B93C803}"/>
                  </a:ext>
                </a:extLst>
              </p:cNvPr>
              <p:cNvCxnSpPr>
                <a:cxnSpLocks/>
              </p:cNvCxnSpPr>
              <p:nvPr/>
            </p:nvCxnSpPr>
            <p:spPr>
              <a:xfrm>
                <a:off x="9576262" y="3419588"/>
                <a:ext cx="806334" cy="9412"/>
              </a:xfrm>
              <a:prstGeom prst="line">
                <a:avLst/>
              </a:prstGeom>
              <a:ln w="76200">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8099B205-A03C-0044-9A0F-737904E10749}"/>
              </a:ext>
            </a:extLst>
          </p:cNvPr>
          <p:cNvGrpSpPr/>
          <p:nvPr/>
        </p:nvGrpSpPr>
        <p:grpSpPr>
          <a:xfrm>
            <a:off x="2871215" y="3630830"/>
            <a:ext cx="6829738" cy="2741023"/>
            <a:chOff x="2871215" y="3905882"/>
            <a:chExt cx="6829738" cy="2741023"/>
          </a:xfrm>
        </p:grpSpPr>
        <p:sp>
          <p:nvSpPr>
            <p:cNvPr id="23" name="Rounded Rectangle 22">
              <a:extLst>
                <a:ext uri="{FF2B5EF4-FFF2-40B4-BE49-F238E27FC236}">
                  <a16:creationId xmlns:a16="http://schemas.microsoft.com/office/drawing/2014/main" id="{E8FA9EF3-1851-C144-8FD2-66259ED81ED8}"/>
                </a:ext>
              </a:extLst>
            </p:cNvPr>
            <p:cNvSpPr/>
            <p:nvPr/>
          </p:nvSpPr>
          <p:spPr>
            <a:xfrm>
              <a:off x="2871215" y="6054625"/>
              <a:ext cx="6829737" cy="5922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N" dirty="0"/>
                <a:t>AWS</a:t>
              </a:r>
              <a:r>
                <a:rPr lang="en-US" altLang="zh-CN" dirty="0"/>
                <a:t>/Amazon internal &amp; external customers</a:t>
              </a:r>
              <a:endParaRPr lang="en-CN" dirty="0"/>
            </a:p>
          </p:txBody>
        </p:sp>
        <p:sp>
          <p:nvSpPr>
            <p:cNvPr id="24" name="Rounded Rectangle 23">
              <a:extLst>
                <a:ext uri="{FF2B5EF4-FFF2-40B4-BE49-F238E27FC236}">
                  <a16:creationId xmlns:a16="http://schemas.microsoft.com/office/drawing/2014/main" id="{9D0CAE95-E892-1D4D-B310-23D87C09148D}"/>
                </a:ext>
              </a:extLst>
            </p:cNvPr>
            <p:cNvSpPr/>
            <p:nvPr/>
          </p:nvSpPr>
          <p:spPr>
            <a:xfrm>
              <a:off x="2871215" y="4436839"/>
              <a:ext cx="6829737" cy="483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SageMaker</a:t>
              </a:r>
            </a:p>
          </p:txBody>
        </p:sp>
        <p:sp>
          <p:nvSpPr>
            <p:cNvPr id="26" name="Rounded Rectangle 25">
              <a:extLst>
                <a:ext uri="{FF2B5EF4-FFF2-40B4-BE49-F238E27FC236}">
                  <a16:creationId xmlns:a16="http://schemas.microsoft.com/office/drawing/2014/main" id="{4335E0E3-46AF-7840-91E6-18AAAC2E574B}"/>
                </a:ext>
              </a:extLst>
            </p:cNvPr>
            <p:cNvSpPr/>
            <p:nvPr/>
          </p:nvSpPr>
          <p:spPr>
            <a:xfrm>
              <a:off x="2871216" y="5164825"/>
              <a:ext cx="6829737" cy="4661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DGL-enhanced services</a:t>
              </a:r>
              <a:endParaRPr lang="en-CN" dirty="0"/>
            </a:p>
          </p:txBody>
        </p:sp>
        <p:cxnSp>
          <p:nvCxnSpPr>
            <p:cNvPr id="45" name="Straight Arrow Connector 44">
              <a:extLst>
                <a:ext uri="{FF2B5EF4-FFF2-40B4-BE49-F238E27FC236}">
                  <a16:creationId xmlns:a16="http://schemas.microsoft.com/office/drawing/2014/main" id="{B009EF74-16D1-FA44-9BF6-D4C381E35F84}"/>
                </a:ext>
              </a:extLst>
            </p:cNvPr>
            <p:cNvCxnSpPr>
              <a:stCxn id="24" idx="2"/>
              <a:endCxn id="26" idx="0"/>
            </p:cNvCxnSpPr>
            <p:nvPr/>
          </p:nvCxnSpPr>
          <p:spPr>
            <a:xfrm>
              <a:off x="6286084" y="4920225"/>
              <a:ext cx="1" cy="24460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5982EEC4-CB8C-8544-AF2A-9A627981300B}"/>
                </a:ext>
              </a:extLst>
            </p:cNvPr>
            <p:cNvCxnSpPr>
              <a:stCxn id="26" idx="2"/>
              <a:endCxn id="23" idx="0"/>
            </p:cNvCxnSpPr>
            <p:nvPr/>
          </p:nvCxnSpPr>
          <p:spPr>
            <a:xfrm flipH="1">
              <a:off x="6286084" y="5630957"/>
              <a:ext cx="1" cy="42366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89" name="Straight Arrow Connector 88">
              <a:extLst>
                <a:ext uri="{FF2B5EF4-FFF2-40B4-BE49-F238E27FC236}">
                  <a16:creationId xmlns:a16="http://schemas.microsoft.com/office/drawing/2014/main" id="{40463C99-22E1-1144-AC93-D5E537107214}"/>
                </a:ext>
              </a:extLst>
            </p:cNvPr>
            <p:cNvCxnSpPr>
              <a:cxnSpLocks/>
            </p:cNvCxnSpPr>
            <p:nvPr/>
          </p:nvCxnSpPr>
          <p:spPr>
            <a:xfrm flipH="1">
              <a:off x="3715462" y="3907679"/>
              <a:ext cx="1" cy="54821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AB6B28A-5F3F-104C-B7B6-A58C7796ED06}"/>
                </a:ext>
              </a:extLst>
            </p:cNvPr>
            <p:cNvCxnSpPr>
              <a:cxnSpLocks/>
            </p:cNvCxnSpPr>
            <p:nvPr/>
          </p:nvCxnSpPr>
          <p:spPr>
            <a:xfrm>
              <a:off x="4010979" y="3907679"/>
              <a:ext cx="0" cy="214874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91BD857-FD01-6047-A673-806A87D8A62A}"/>
                </a:ext>
              </a:extLst>
            </p:cNvPr>
            <p:cNvCxnSpPr>
              <a:cxnSpLocks/>
            </p:cNvCxnSpPr>
            <p:nvPr/>
          </p:nvCxnSpPr>
          <p:spPr>
            <a:xfrm flipH="1">
              <a:off x="3855582" y="3907679"/>
              <a:ext cx="3" cy="125894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9D68E54-C086-0241-B1FE-0036C02F5F0B}"/>
                </a:ext>
              </a:extLst>
            </p:cNvPr>
            <p:cNvCxnSpPr>
              <a:cxnSpLocks/>
            </p:cNvCxnSpPr>
            <p:nvPr/>
          </p:nvCxnSpPr>
          <p:spPr>
            <a:xfrm flipH="1">
              <a:off x="8336419" y="3905882"/>
              <a:ext cx="1" cy="54821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D659F44-2052-2241-8472-D07C239BD897}"/>
                </a:ext>
              </a:extLst>
            </p:cNvPr>
            <p:cNvCxnSpPr>
              <a:cxnSpLocks/>
            </p:cNvCxnSpPr>
            <p:nvPr/>
          </p:nvCxnSpPr>
          <p:spPr>
            <a:xfrm>
              <a:off x="8631936" y="3905882"/>
              <a:ext cx="0" cy="214874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FFF3B7D-BEFF-2443-B182-CED394F143CA}"/>
                </a:ext>
              </a:extLst>
            </p:cNvPr>
            <p:cNvCxnSpPr>
              <a:cxnSpLocks/>
            </p:cNvCxnSpPr>
            <p:nvPr/>
          </p:nvCxnSpPr>
          <p:spPr>
            <a:xfrm flipH="1">
              <a:off x="8476539" y="3905882"/>
              <a:ext cx="3" cy="125894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6722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par>
                                <p:cTn id="21" presetID="22" presetClass="entr" presetSubtype="4"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up)">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12" grpId="0" animBg="1"/>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131BB-795F-1447-BE98-147CE81916FD}"/>
              </a:ext>
            </a:extLst>
          </p:cNvPr>
          <p:cNvSpPr>
            <a:spLocks noGrp="1"/>
          </p:cNvSpPr>
          <p:nvPr>
            <p:ph type="title"/>
          </p:nvPr>
        </p:nvSpPr>
        <p:spPr/>
        <p:txBody>
          <a:bodyPr/>
          <a:lstStyle/>
          <a:p>
            <a:r>
              <a:rPr lang="en-CN" dirty="0"/>
              <a:t>OSS projects: pitalls and lessons</a:t>
            </a:r>
          </a:p>
        </p:txBody>
      </p:sp>
      <p:sp>
        <p:nvSpPr>
          <p:cNvPr id="3" name="Content Placeholder 2">
            <a:extLst>
              <a:ext uri="{FF2B5EF4-FFF2-40B4-BE49-F238E27FC236}">
                <a16:creationId xmlns:a16="http://schemas.microsoft.com/office/drawing/2014/main" id="{8FB2A8F3-BA9A-F641-9D51-590066906FA2}"/>
              </a:ext>
            </a:extLst>
          </p:cNvPr>
          <p:cNvSpPr>
            <a:spLocks noGrp="1"/>
          </p:cNvSpPr>
          <p:nvPr>
            <p:ph idx="1"/>
          </p:nvPr>
        </p:nvSpPr>
        <p:spPr/>
        <p:txBody>
          <a:bodyPr>
            <a:normAutofit fontScale="92500" lnSpcReduction="10000"/>
          </a:bodyPr>
          <a:lstStyle/>
          <a:p>
            <a:r>
              <a:rPr lang="en-CN" dirty="0"/>
              <a:t>Re-invent the wheel without a good cause</a:t>
            </a:r>
          </a:p>
          <a:p>
            <a:r>
              <a:rPr lang="en-CN" dirty="0"/>
              <a:t>Underestimate the investment effort</a:t>
            </a:r>
          </a:p>
          <a:p>
            <a:pPr lvl="1"/>
            <a:r>
              <a:rPr lang="en-CN" dirty="0"/>
              <a:t>E.g. MinPy (“NumPy + AutoGrad on CPU/GPU”)</a:t>
            </a:r>
          </a:p>
          <a:p>
            <a:r>
              <a:rPr lang="en-CN" dirty="0"/>
              <a:t>Forget documentation takes non-trivial time (~+20%)</a:t>
            </a:r>
          </a:p>
          <a:p>
            <a:r>
              <a:rPr lang="en-CN" dirty="0"/>
              <a:t>Do not eat your own dogfood (a good model is the best promotion)</a:t>
            </a:r>
          </a:p>
          <a:p>
            <a:r>
              <a:rPr lang="en-CN" dirty="0"/>
              <a:t>Evolve too fast, or too slow</a:t>
            </a:r>
          </a:p>
          <a:p>
            <a:endParaRPr lang="en-CN" dirty="0"/>
          </a:p>
          <a:p>
            <a:r>
              <a:rPr lang="en-CN" dirty="0"/>
              <a:t>Know your customers:</a:t>
            </a:r>
          </a:p>
          <a:p>
            <a:pPr lvl="1"/>
            <a:r>
              <a:rPr lang="en-CN" dirty="0"/>
              <a:t>E.g. scale outside what they can affort</a:t>
            </a:r>
          </a:p>
          <a:p>
            <a:pPr lvl="1"/>
            <a:r>
              <a:rPr lang="en-CN" dirty="0"/>
              <a:t>Fix: try Amazon Learship Principle #1: </a:t>
            </a:r>
            <a:r>
              <a:rPr lang="en-CN" u="sng" dirty="0"/>
              <a:t>Customer Obsession</a:t>
            </a:r>
            <a:r>
              <a:rPr lang="en-CN" dirty="0"/>
              <a:t> (e.g. PyTorch -- “Put researchers first”)</a:t>
            </a:r>
          </a:p>
          <a:p>
            <a:endParaRPr lang="en-CN" dirty="0"/>
          </a:p>
          <a:p>
            <a:endParaRPr lang="en-CN" dirty="0"/>
          </a:p>
        </p:txBody>
      </p:sp>
    </p:spTree>
    <p:extLst>
      <p:ext uri="{BB962C8B-B14F-4D97-AF65-F5344CB8AC3E}">
        <p14:creationId xmlns:p14="http://schemas.microsoft.com/office/powerpoint/2010/main" val="208120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28778E-0120-874D-9C1C-B483FFD22E92}"/>
              </a:ext>
            </a:extLst>
          </p:cNvPr>
          <p:cNvSpPr>
            <a:spLocks noGrp="1"/>
          </p:cNvSpPr>
          <p:nvPr>
            <p:ph type="title"/>
          </p:nvPr>
        </p:nvSpPr>
        <p:spPr>
          <a:xfrm>
            <a:off x="736270" y="2861843"/>
            <a:ext cx="10515600" cy="2852737"/>
          </a:xfrm>
        </p:spPr>
        <p:txBody>
          <a:bodyPr/>
          <a:lstStyle/>
          <a:p>
            <a:r>
              <a:rPr lang="en-US" dirty="0"/>
              <a:t>Q&amp;A</a:t>
            </a:r>
          </a:p>
        </p:txBody>
      </p:sp>
      <p:sp>
        <p:nvSpPr>
          <p:cNvPr id="5" name="Text Placeholder 4">
            <a:extLst>
              <a:ext uri="{FF2B5EF4-FFF2-40B4-BE49-F238E27FC236}">
                <a16:creationId xmlns:a16="http://schemas.microsoft.com/office/drawing/2014/main" id="{4F7593CE-ACD2-7245-8FA1-6967999BA1D1}"/>
              </a:ext>
            </a:extLst>
          </p:cNvPr>
          <p:cNvSpPr>
            <a:spLocks noGrp="1"/>
          </p:cNvSpPr>
          <p:nvPr>
            <p:ph type="body" idx="1"/>
          </p:nvPr>
        </p:nvSpPr>
        <p:spPr>
          <a:xfrm>
            <a:off x="736270" y="4339220"/>
            <a:ext cx="10515600" cy="1500187"/>
          </a:xfrm>
        </p:spPr>
        <p:txBody>
          <a:bodyPr/>
          <a:lstStyle/>
          <a:p>
            <a:r>
              <a:rPr lang="en-US" dirty="0"/>
              <a:t>We are hiring!</a:t>
            </a:r>
          </a:p>
        </p:txBody>
      </p:sp>
      <p:pic>
        <p:nvPicPr>
          <p:cNvPr id="6" name="Content Placeholder 6">
            <a:extLst>
              <a:ext uri="{FF2B5EF4-FFF2-40B4-BE49-F238E27FC236}">
                <a16:creationId xmlns:a16="http://schemas.microsoft.com/office/drawing/2014/main" id="{E1594DCC-09E0-D347-A57A-5BAD9D128DB2}"/>
              </a:ext>
            </a:extLst>
          </p:cNvPr>
          <p:cNvPicPr>
            <a:picLocks noChangeAspect="1"/>
          </p:cNvPicPr>
          <p:nvPr/>
        </p:nvPicPr>
        <p:blipFill>
          <a:blip r:embed="rId3"/>
          <a:stretch>
            <a:fillRect/>
          </a:stretch>
        </p:blipFill>
        <p:spPr>
          <a:xfrm>
            <a:off x="7693338" y="2266839"/>
            <a:ext cx="2963111" cy="2802323"/>
          </a:xfrm>
          <a:prstGeom prst="rect">
            <a:avLst/>
          </a:prstGeom>
        </p:spPr>
      </p:pic>
      <p:sp>
        <p:nvSpPr>
          <p:cNvPr id="7" name="TextBox 6">
            <a:extLst>
              <a:ext uri="{FF2B5EF4-FFF2-40B4-BE49-F238E27FC236}">
                <a16:creationId xmlns:a16="http://schemas.microsoft.com/office/drawing/2014/main" id="{D67CA465-6E20-A141-B58E-283B540D246D}"/>
              </a:ext>
            </a:extLst>
          </p:cNvPr>
          <p:cNvSpPr txBox="1"/>
          <p:nvPr/>
        </p:nvSpPr>
        <p:spPr>
          <a:xfrm>
            <a:off x="10149261" y="2131902"/>
            <a:ext cx="2042739" cy="707886"/>
          </a:xfrm>
          <a:prstGeom prst="rect">
            <a:avLst/>
          </a:prstGeom>
          <a:noFill/>
        </p:spPr>
        <p:txBody>
          <a:bodyPr wrap="none" rtlCol="0">
            <a:spAutoFit/>
          </a:bodyPr>
          <a:lstStyle/>
          <a:p>
            <a:r>
              <a:rPr lang="en-US" sz="4000" dirty="0"/>
              <a:t>Leverage</a:t>
            </a:r>
          </a:p>
        </p:txBody>
      </p:sp>
      <p:sp>
        <p:nvSpPr>
          <p:cNvPr id="8" name="Rectangle 7">
            <a:extLst>
              <a:ext uri="{FF2B5EF4-FFF2-40B4-BE49-F238E27FC236}">
                <a16:creationId xmlns:a16="http://schemas.microsoft.com/office/drawing/2014/main" id="{86027CF8-E7F3-FD49-B0F4-D2B52F01EE87}"/>
              </a:ext>
            </a:extLst>
          </p:cNvPr>
          <p:cNvSpPr/>
          <p:nvPr/>
        </p:nvSpPr>
        <p:spPr>
          <a:xfrm>
            <a:off x="5973298" y="4222263"/>
            <a:ext cx="1960537" cy="707886"/>
          </a:xfrm>
          <a:prstGeom prst="rect">
            <a:avLst/>
          </a:prstGeom>
        </p:spPr>
        <p:txBody>
          <a:bodyPr wrap="none">
            <a:spAutoFit/>
          </a:bodyPr>
          <a:lstStyle/>
          <a:p>
            <a:r>
              <a:rPr lang="en-US" sz="4000" dirty="0"/>
              <a:t>Discover</a:t>
            </a:r>
            <a:endParaRPr lang="en-US" sz="3200" dirty="0"/>
          </a:p>
        </p:txBody>
      </p:sp>
      <p:sp>
        <p:nvSpPr>
          <p:cNvPr id="2" name="TextBox 1">
            <a:extLst>
              <a:ext uri="{FF2B5EF4-FFF2-40B4-BE49-F238E27FC236}">
                <a16:creationId xmlns:a16="http://schemas.microsoft.com/office/drawing/2014/main" id="{56273BE9-C59C-B641-8B7D-4D652F2B6207}"/>
              </a:ext>
            </a:extLst>
          </p:cNvPr>
          <p:cNvSpPr txBox="1"/>
          <p:nvPr/>
        </p:nvSpPr>
        <p:spPr>
          <a:xfrm>
            <a:off x="736270" y="1187532"/>
            <a:ext cx="4677691" cy="830997"/>
          </a:xfrm>
          <a:prstGeom prst="rect">
            <a:avLst/>
          </a:prstGeom>
          <a:noFill/>
        </p:spPr>
        <p:txBody>
          <a:bodyPr wrap="none" rtlCol="0">
            <a:spAutoFit/>
          </a:bodyPr>
          <a:lstStyle/>
          <a:p>
            <a:r>
              <a:rPr lang="en-US" sz="2400" dirty="0"/>
              <a:t>Welcome contributions! Please cite:</a:t>
            </a:r>
          </a:p>
          <a:p>
            <a:endParaRPr lang="en-US" sz="2400" dirty="0"/>
          </a:p>
        </p:txBody>
      </p:sp>
      <p:pic>
        <p:nvPicPr>
          <p:cNvPr id="3" name="Picture 2">
            <a:hlinkClick r:id="rId4"/>
            <a:extLst>
              <a:ext uri="{FF2B5EF4-FFF2-40B4-BE49-F238E27FC236}">
                <a16:creationId xmlns:a16="http://schemas.microsoft.com/office/drawing/2014/main" id="{B3837D0C-2C39-7646-93E2-8CD924217AFA}"/>
              </a:ext>
            </a:extLst>
          </p:cNvPr>
          <p:cNvPicPr>
            <a:picLocks noChangeAspect="1"/>
          </p:cNvPicPr>
          <p:nvPr/>
        </p:nvPicPr>
        <p:blipFill>
          <a:blip r:embed="rId5"/>
          <a:stretch>
            <a:fillRect/>
          </a:stretch>
        </p:blipFill>
        <p:spPr>
          <a:xfrm>
            <a:off x="190910" y="1569515"/>
            <a:ext cx="7175500" cy="2501900"/>
          </a:xfrm>
          <a:prstGeom prst="rect">
            <a:avLst/>
          </a:prstGeom>
        </p:spPr>
      </p:pic>
      <p:sp>
        <p:nvSpPr>
          <p:cNvPr id="9" name="TextBox 8">
            <a:extLst>
              <a:ext uri="{FF2B5EF4-FFF2-40B4-BE49-F238E27FC236}">
                <a16:creationId xmlns:a16="http://schemas.microsoft.com/office/drawing/2014/main" id="{0FFF0497-2409-6D4B-9633-FE511244E66F}"/>
              </a:ext>
            </a:extLst>
          </p:cNvPr>
          <p:cNvSpPr txBox="1"/>
          <p:nvPr/>
        </p:nvSpPr>
        <p:spPr>
          <a:xfrm>
            <a:off x="2432122" y="3867452"/>
            <a:ext cx="3931654" cy="369332"/>
          </a:xfrm>
          <a:prstGeom prst="rect">
            <a:avLst/>
          </a:prstGeom>
          <a:noFill/>
        </p:spPr>
        <p:txBody>
          <a:bodyPr wrap="none" rtlCol="0">
            <a:spAutoFit/>
          </a:bodyPr>
          <a:lstStyle/>
          <a:p>
            <a:r>
              <a:rPr lang="en-US" b="1" dirty="0"/>
              <a:t>George </a:t>
            </a:r>
            <a:r>
              <a:rPr lang="en-US" b="1" dirty="0" err="1"/>
              <a:t>Karypis</a:t>
            </a:r>
            <a:r>
              <a:rPr lang="en-US" b="1" dirty="0"/>
              <a:t> (Univ Minnesota/AWS) </a:t>
            </a:r>
          </a:p>
        </p:txBody>
      </p:sp>
    </p:spTree>
    <p:extLst>
      <p:ext uri="{BB962C8B-B14F-4D97-AF65-F5344CB8AC3E}">
        <p14:creationId xmlns:p14="http://schemas.microsoft.com/office/powerpoint/2010/main" val="3444619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F24F-EDEB-DC46-8B2C-C4FDE3152F41}"/>
              </a:ext>
            </a:extLst>
          </p:cNvPr>
          <p:cNvSpPr>
            <a:spLocks noGrp="1"/>
          </p:cNvSpPr>
          <p:nvPr>
            <p:ph type="title"/>
          </p:nvPr>
        </p:nvSpPr>
        <p:spPr/>
        <p:txBody>
          <a:bodyPr/>
          <a:lstStyle/>
          <a:p>
            <a:r>
              <a:rPr lang="en-CN" dirty="0"/>
              <a:t>Drug-Repurposing KG (DRKG)</a:t>
            </a:r>
          </a:p>
        </p:txBody>
      </p:sp>
      <p:pic>
        <p:nvPicPr>
          <p:cNvPr id="6" name="Content Placeholder 5">
            <a:extLst>
              <a:ext uri="{FF2B5EF4-FFF2-40B4-BE49-F238E27FC236}">
                <a16:creationId xmlns:a16="http://schemas.microsoft.com/office/drawing/2014/main" id="{19C7AD8F-6F05-2B47-8CC3-FEE6349F83E1}"/>
              </a:ext>
            </a:extLst>
          </p:cNvPr>
          <p:cNvPicPr>
            <a:picLocks noGrp="1" noChangeAspect="1"/>
          </p:cNvPicPr>
          <p:nvPr>
            <p:ph idx="1"/>
          </p:nvPr>
        </p:nvPicPr>
        <p:blipFill>
          <a:blip r:embed="rId2"/>
          <a:stretch>
            <a:fillRect/>
          </a:stretch>
        </p:blipFill>
        <p:spPr>
          <a:xfrm>
            <a:off x="977900" y="3897216"/>
            <a:ext cx="10401300" cy="2032000"/>
          </a:xfrm>
          <a:prstGeom prst="rect">
            <a:avLst/>
          </a:prstGeom>
        </p:spPr>
      </p:pic>
      <p:pic>
        <p:nvPicPr>
          <p:cNvPr id="7" name="Picture 6">
            <a:extLst>
              <a:ext uri="{FF2B5EF4-FFF2-40B4-BE49-F238E27FC236}">
                <a16:creationId xmlns:a16="http://schemas.microsoft.com/office/drawing/2014/main" id="{96C178A9-2DE2-084C-9307-A438D4992142}"/>
              </a:ext>
            </a:extLst>
          </p:cNvPr>
          <p:cNvPicPr>
            <a:picLocks noChangeAspect="1"/>
          </p:cNvPicPr>
          <p:nvPr/>
        </p:nvPicPr>
        <p:blipFill>
          <a:blip r:embed="rId3"/>
          <a:stretch>
            <a:fillRect/>
          </a:stretch>
        </p:blipFill>
        <p:spPr>
          <a:xfrm>
            <a:off x="838200" y="1598516"/>
            <a:ext cx="10375900" cy="2298700"/>
          </a:xfrm>
          <a:prstGeom prst="rect">
            <a:avLst/>
          </a:prstGeom>
        </p:spPr>
      </p:pic>
    </p:spTree>
    <p:extLst>
      <p:ext uri="{BB962C8B-B14F-4D97-AF65-F5344CB8AC3E}">
        <p14:creationId xmlns:p14="http://schemas.microsoft.com/office/powerpoint/2010/main" val="2733933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F24F-EDEB-DC46-8B2C-C4FDE3152F41}"/>
              </a:ext>
            </a:extLst>
          </p:cNvPr>
          <p:cNvSpPr>
            <a:spLocks noGrp="1"/>
          </p:cNvSpPr>
          <p:nvPr>
            <p:ph type="title"/>
          </p:nvPr>
        </p:nvSpPr>
        <p:spPr/>
        <p:txBody>
          <a:bodyPr/>
          <a:lstStyle/>
          <a:p>
            <a:r>
              <a:rPr lang="en-CN" dirty="0"/>
              <a:t>Drug-Repurposing KG (DRKG)</a:t>
            </a:r>
          </a:p>
        </p:txBody>
      </p:sp>
      <p:sp>
        <p:nvSpPr>
          <p:cNvPr id="4" name="Content Placeholder 3">
            <a:extLst>
              <a:ext uri="{FF2B5EF4-FFF2-40B4-BE49-F238E27FC236}">
                <a16:creationId xmlns:a16="http://schemas.microsoft.com/office/drawing/2014/main" id="{D0B4C2BB-CDFA-8943-8833-F8481AB77196}"/>
              </a:ext>
            </a:extLst>
          </p:cNvPr>
          <p:cNvSpPr>
            <a:spLocks noGrp="1"/>
          </p:cNvSpPr>
          <p:nvPr>
            <p:ph idx="1"/>
          </p:nvPr>
        </p:nvSpPr>
        <p:spPr>
          <a:xfrm>
            <a:off x="8024326" y="1791478"/>
            <a:ext cx="3872205" cy="3461657"/>
          </a:xfrm>
        </p:spPr>
        <p:txBody>
          <a:bodyPr>
            <a:normAutofit fontScale="92500" lnSpcReduction="10000"/>
          </a:bodyPr>
          <a:lstStyle/>
          <a:p>
            <a:r>
              <a:rPr lang="en-US" sz="2400" dirty="0"/>
              <a:t>100K entities of 13 types</a:t>
            </a:r>
          </a:p>
          <a:p>
            <a:r>
              <a:rPr lang="en-US" sz="2400" dirty="0"/>
              <a:t>6M edges of 100+ types</a:t>
            </a:r>
          </a:p>
          <a:p>
            <a:r>
              <a:rPr lang="en-US" sz="2400" dirty="0"/>
              <a:t>Find “similar” compounds that target “similar” disease</a:t>
            </a:r>
          </a:p>
          <a:p>
            <a:endParaRPr lang="en-US" sz="2400" dirty="0"/>
          </a:p>
          <a:p>
            <a:r>
              <a:rPr lang="en-US" sz="2400" dirty="0"/>
              <a:t>11 of top-41 are under clinical trials for Covid-19</a:t>
            </a:r>
          </a:p>
          <a:p>
            <a:endParaRPr lang="en-US" sz="2400" dirty="0"/>
          </a:p>
          <a:p>
            <a:r>
              <a:rPr lang="en-US" sz="2400" dirty="0"/>
              <a:t>Completely open source</a:t>
            </a:r>
            <a:endParaRPr lang="en-CN" sz="2400" dirty="0"/>
          </a:p>
          <a:p>
            <a:pPr marL="0" indent="0">
              <a:buNone/>
            </a:pPr>
            <a:endParaRPr lang="en-CN" dirty="0"/>
          </a:p>
        </p:txBody>
      </p:sp>
      <p:pic>
        <p:nvPicPr>
          <p:cNvPr id="1026" name="Picture 2">
            <a:extLst>
              <a:ext uri="{FF2B5EF4-FFF2-40B4-BE49-F238E27FC236}">
                <a16:creationId xmlns:a16="http://schemas.microsoft.com/office/drawing/2014/main" id="{E392E3BB-528C-B941-8DC3-120B9DDD8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628" y="1446980"/>
            <a:ext cx="6916770" cy="48784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9929C10-8A82-F849-9A06-6450CD643EB7}"/>
              </a:ext>
            </a:extLst>
          </p:cNvPr>
          <p:cNvSpPr/>
          <p:nvPr/>
        </p:nvSpPr>
        <p:spPr>
          <a:xfrm>
            <a:off x="8014231" y="5147778"/>
            <a:ext cx="3339569" cy="646331"/>
          </a:xfrm>
          <a:prstGeom prst="rect">
            <a:avLst/>
          </a:prstGeom>
        </p:spPr>
        <p:txBody>
          <a:bodyPr wrap="none">
            <a:spAutoFit/>
          </a:bodyPr>
          <a:lstStyle/>
          <a:p>
            <a:r>
              <a:rPr lang="en-CN" dirty="0">
                <a:hlinkClick r:id="rId3"/>
              </a:rPr>
              <a:t>https://github.com/gnn4dr/DRKG</a:t>
            </a:r>
            <a:endParaRPr lang="en-CN" dirty="0"/>
          </a:p>
          <a:p>
            <a:endParaRPr lang="en-CN" dirty="0"/>
          </a:p>
        </p:txBody>
      </p:sp>
    </p:spTree>
    <p:extLst>
      <p:ext uri="{BB962C8B-B14F-4D97-AF65-F5344CB8AC3E}">
        <p14:creationId xmlns:p14="http://schemas.microsoft.com/office/powerpoint/2010/main" val="344110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7C5D-952E-A74C-8D93-ED22D450A935}"/>
              </a:ext>
            </a:extLst>
          </p:cNvPr>
          <p:cNvSpPr>
            <a:spLocks noGrp="1"/>
          </p:cNvSpPr>
          <p:nvPr>
            <p:ph type="title"/>
          </p:nvPr>
        </p:nvSpPr>
        <p:spPr/>
        <p:txBody>
          <a:bodyPr/>
          <a:lstStyle/>
          <a:p>
            <a:r>
              <a:rPr lang="en-US" dirty="0"/>
              <a:t>Deep Graph in a nutshell: “Who are you?”</a:t>
            </a:r>
          </a:p>
        </p:txBody>
      </p:sp>
      <p:sp>
        <p:nvSpPr>
          <p:cNvPr id="3" name="Content Placeholder 2">
            <a:extLst>
              <a:ext uri="{FF2B5EF4-FFF2-40B4-BE49-F238E27FC236}">
                <a16:creationId xmlns:a16="http://schemas.microsoft.com/office/drawing/2014/main" id="{3A1C8E03-67D8-DF45-A0C2-F7CF4B7A3431}"/>
              </a:ext>
            </a:extLst>
          </p:cNvPr>
          <p:cNvSpPr>
            <a:spLocks noGrp="1"/>
          </p:cNvSpPr>
          <p:nvPr>
            <p:ph idx="1"/>
          </p:nvPr>
        </p:nvSpPr>
        <p:spPr/>
        <p:txBody>
          <a:bodyPr/>
          <a:lstStyle/>
          <a:p>
            <a:r>
              <a:rPr lang="en-US" dirty="0"/>
              <a:t>Your DNA</a:t>
            </a:r>
          </a:p>
          <a:p>
            <a:endParaRPr lang="en-US" dirty="0"/>
          </a:p>
          <a:p>
            <a:endParaRPr lang="en-US" dirty="0"/>
          </a:p>
          <a:p>
            <a:endParaRPr lang="en-US" dirty="0"/>
          </a:p>
          <a:p>
            <a:r>
              <a:rPr lang="en-US" dirty="0"/>
              <a:t>… and your interactions to other DNAs</a:t>
            </a:r>
          </a:p>
        </p:txBody>
      </p:sp>
      <p:pic>
        <p:nvPicPr>
          <p:cNvPr id="1026" name="Picture 2" descr="Image result for social network group">
            <a:extLst>
              <a:ext uri="{FF2B5EF4-FFF2-40B4-BE49-F238E27FC236}">
                <a16:creationId xmlns:a16="http://schemas.microsoft.com/office/drawing/2014/main" id="{5DDF7E6D-D6E7-DD42-98F9-E1EFBDEF8D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1559" y="3251994"/>
            <a:ext cx="5430441" cy="3395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NA">
            <a:extLst>
              <a:ext uri="{FF2B5EF4-FFF2-40B4-BE49-F238E27FC236}">
                <a16:creationId xmlns:a16="http://schemas.microsoft.com/office/drawing/2014/main" id="{1458A34F-DF09-1344-A602-6DE77F4DD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5028" y="1837440"/>
            <a:ext cx="3016139" cy="117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70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1BADD-3AD0-0647-BDF4-AC52896FD079}"/>
              </a:ext>
            </a:extLst>
          </p:cNvPr>
          <p:cNvSpPr>
            <a:spLocks noGrp="1"/>
          </p:cNvSpPr>
          <p:nvPr>
            <p:ph type="title"/>
          </p:nvPr>
        </p:nvSpPr>
        <p:spPr/>
        <p:txBody>
          <a:bodyPr/>
          <a:lstStyle/>
          <a:p>
            <a:r>
              <a:rPr lang="en-US" dirty="0"/>
              <a:t>Formalization of graph neural networks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E6F3273-CAA0-284D-AD23-AB94BA9C0E18}"/>
                  </a:ext>
                </a:extLst>
              </p:cNvPr>
              <p:cNvSpPr>
                <a:spLocks noGrp="1"/>
              </p:cNvSpPr>
              <p:nvPr>
                <p:ph idx="1"/>
              </p:nvPr>
            </p:nvSpPr>
            <p:spPr/>
            <p:txBody>
              <a:bodyPr/>
              <a:lstStyle/>
              <a:p>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𝑖</m:t>
                                </m:r>
                              </m:sub>
                            </m:sSub>
                          </m:sub>
                          <m:sup/>
                          <m:e>
                            <m:r>
                              <a:rPr lang="en-US" i="1">
                                <a:latin typeface="Cambria Math" panose="02040503050406030204" pitchFamily="18" charset="0"/>
                              </a:rPr>
                              <m:t>𝑓</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sub>
                                  <m:sup>
                                    <m:r>
                                      <a:rPr lang="en-US" i="1">
                                        <a:latin typeface="Cambria Math" panose="02040503050406030204" pitchFamily="18" charset="0"/>
                                      </a:rPr>
                                      <m:t>𝑙</m:t>
                                    </m:r>
                                  </m:sup>
                                </m:sSubSup>
                                <m:r>
                                  <a:rPr lang="en-US" i="1">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𝑗</m:t>
                                    </m:r>
                                  </m:sub>
                                  <m:sup>
                                    <m:r>
                                      <a:rPr lang="en-US" b="0" i="1" smtClean="0">
                                        <a:latin typeface="Cambria Math" panose="02040503050406030204" pitchFamily="18" charset="0"/>
                                      </a:rPr>
                                      <m:t>𝑙</m:t>
                                    </m:r>
                                  </m:sup>
                                </m:sSubSup>
                              </m:e>
                            </m:d>
                          </m:e>
                        </m:nary>
                      </m:e>
                    </m:d>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𝑖</m:t>
                        </m:r>
                      </m:sub>
                    </m:sSub>
                  </m:oMath>
                </a14:m>
                <a:r>
                  <a:rPr lang="en-US" dirty="0"/>
                  <a:t> is the neighborhood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b="0" dirty="0"/>
              </a:p>
              <a:p>
                <a:pPr lvl="1"/>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ℕ</m:t>
                        </m:r>
                      </m:e>
                      <m:sub>
                        <m:r>
                          <a:rPr lang="en-US" i="1">
                            <a:latin typeface="Cambria Math" panose="02040503050406030204" pitchFamily="18" charset="0"/>
                            <a:ea typeface="Cambria Math" panose="02040503050406030204" pitchFamily="18" charset="0"/>
                          </a:rPr>
                          <m:t>𝑖</m:t>
                        </m:r>
                      </m:sub>
                    </m:sSub>
                  </m:oMath>
                </a14:m>
                <a:r>
                  <a:rPr lang="en-US" dirty="0"/>
                  <a:t> is the neighborhood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endParaRPr lang="en-US" dirty="0"/>
              </a:p>
              <a:p>
                <a:pPr lvl="1"/>
                <a14:m>
                  <m:oMath xmlns:m="http://schemas.openxmlformats.org/officeDocument/2006/math">
                    <m:r>
                      <a:rPr lang="en-US" i="1">
                        <a:latin typeface="Cambria Math" panose="02040503050406030204" pitchFamily="18" charset="0"/>
                      </a:rPr>
                      <m:t>𝑔</m:t>
                    </m:r>
                  </m:oMath>
                </a14:m>
                <a:r>
                  <a:rPr lang="en-US" dirty="0"/>
                  <a:t> is a non-linear transformation.</a:t>
                </a:r>
              </a:p>
              <a:p>
                <a:endParaRPr lang="en-US" dirty="0"/>
              </a:p>
            </p:txBody>
          </p:sp>
        </mc:Choice>
        <mc:Fallback>
          <p:sp>
            <p:nvSpPr>
              <p:cNvPr id="3" name="Content Placeholder 2">
                <a:extLst>
                  <a:ext uri="{FF2B5EF4-FFF2-40B4-BE49-F238E27FC236}">
                    <a16:creationId xmlns:a16="http://schemas.microsoft.com/office/drawing/2014/main" id="{5E6F3273-CAA0-284D-AD23-AB94BA9C0E18}"/>
                  </a:ext>
                </a:extLst>
              </p:cNvPr>
              <p:cNvSpPr>
                <a:spLocks noGrp="1" noRot="1" noChangeAspect="1" noMove="1" noResize="1" noEditPoints="1" noAdjustHandles="1" noChangeArrowheads="1" noChangeShapeType="1" noTextEdit="1"/>
              </p:cNvSpPr>
              <p:nvPr>
                <p:ph idx="1"/>
              </p:nvPr>
            </p:nvSpPr>
            <p:spPr>
              <a:blipFill>
                <a:blip r:embed="rId2"/>
                <a:stretch>
                  <a:fillRect l="-965" t="-14620"/>
                </a:stretch>
              </a:blipFill>
            </p:spPr>
            <p:txBody>
              <a:bodyPr/>
              <a:lstStyle/>
              <a:p>
                <a:r>
                  <a:rPr lang="en-CN">
                    <a:noFill/>
                  </a:rPr>
                  <a:t> </a:t>
                </a:r>
              </a:p>
            </p:txBody>
          </p:sp>
        </mc:Fallback>
      </mc:AlternateContent>
      <p:pic>
        <p:nvPicPr>
          <p:cNvPr id="4" name="Picture 3">
            <a:extLst>
              <a:ext uri="{FF2B5EF4-FFF2-40B4-BE49-F238E27FC236}">
                <a16:creationId xmlns:a16="http://schemas.microsoft.com/office/drawing/2014/main" id="{85DC110F-E02E-D747-87AD-70EBCCB9EF14}"/>
              </a:ext>
            </a:extLst>
          </p:cNvPr>
          <p:cNvPicPr>
            <a:picLocks noChangeAspect="1"/>
          </p:cNvPicPr>
          <p:nvPr/>
        </p:nvPicPr>
        <p:blipFill>
          <a:blip r:embed="rId3"/>
          <a:stretch>
            <a:fillRect/>
          </a:stretch>
        </p:blipFill>
        <p:spPr>
          <a:xfrm>
            <a:off x="4577443" y="3129343"/>
            <a:ext cx="6359726" cy="3288888"/>
          </a:xfrm>
          <a:prstGeom prst="rect">
            <a:avLst/>
          </a:prstGeom>
        </p:spPr>
      </p:pic>
    </p:spTree>
    <p:extLst>
      <p:ext uri="{BB962C8B-B14F-4D97-AF65-F5344CB8AC3E}">
        <p14:creationId xmlns:p14="http://schemas.microsoft.com/office/powerpoint/2010/main" val="699859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1BADD-3AD0-0647-BDF4-AC52896FD079}"/>
              </a:ext>
            </a:extLst>
          </p:cNvPr>
          <p:cNvSpPr>
            <a:spLocks noGrp="1"/>
          </p:cNvSpPr>
          <p:nvPr>
            <p:ph type="title"/>
          </p:nvPr>
        </p:nvSpPr>
        <p:spPr/>
        <p:txBody>
          <a:bodyPr/>
          <a:lstStyle/>
          <a:p>
            <a:r>
              <a:rPr lang="en-US" dirty="0"/>
              <a:t>Formalization of graph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6F3273-CAA0-284D-AD23-AB94BA9C0E18}"/>
                  </a:ext>
                </a:extLst>
              </p:cNvPr>
              <p:cNvSpPr>
                <a:spLocks noGrp="1"/>
              </p:cNvSpPr>
              <p:nvPr>
                <p:ph idx="1"/>
              </p:nvPr>
            </p:nvSpPr>
            <p:spPr>
              <a:xfrm>
                <a:off x="838200" y="1825625"/>
                <a:ext cx="10515600" cy="4351338"/>
              </a:xfrm>
            </p:spPr>
            <p:txBody>
              <a:bodyPr/>
              <a:lstStyle/>
              <a:p>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𝑖</m:t>
                                </m:r>
                              </m:sub>
                            </m:sSub>
                          </m:sub>
                          <m:sup/>
                          <m:e>
                            <m:r>
                              <a:rPr lang="en-US" i="1">
                                <a:latin typeface="Cambria Math" panose="02040503050406030204" pitchFamily="18" charset="0"/>
                              </a:rPr>
                              <m:t>𝑓</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sub>
                                  <m:sup>
                                    <m:r>
                                      <a:rPr lang="en-US" i="1">
                                        <a:latin typeface="Cambria Math" panose="02040503050406030204" pitchFamily="18" charset="0"/>
                                      </a:rPr>
                                      <m:t>𝑙</m:t>
                                    </m:r>
                                  </m:sup>
                                </m:sSubSup>
                                <m:r>
                                  <a:rPr lang="en-US" i="1">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𝑗</m:t>
                                    </m:r>
                                  </m:sub>
                                  <m:sup>
                                    <m:r>
                                      <a:rPr lang="en-US" b="0" i="1" smtClean="0">
                                        <a:latin typeface="Cambria Math" panose="02040503050406030204" pitchFamily="18" charset="0"/>
                                      </a:rPr>
                                      <m:t>𝑙</m:t>
                                    </m:r>
                                  </m:sup>
                                </m:sSubSup>
                              </m:e>
                            </m:d>
                          </m:e>
                        </m:nary>
                      </m:e>
                    </m:d>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𝑖</m:t>
                        </m:r>
                      </m:sub>
                    </m:sSub>
                  </m:oMath>
                </a14:m>
                <a:r>
                  <a:rPr lang="en-US" dirty="0"/>
                  <a:t> is the neighborhood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a:t>
                </a:r>
              </a:p>
            </p:txBody>
          </p:sp>
        </mc:Choice>
        <mc:Fallback xmlns="">
          <p:sp>
            <p:nvSpPr>
              <p:cNvPr id="3" name="Content Placeholder 2">
                <a:extLst>
                  <a:ext uri="{FF2B5EF4-FFF2-40B4-BE49-F238E27FC236}">
                    <a16:creationId xmlns:a16="http://schemas.microsoft.com/office/drawing/2014/main" id="{5E6F3273-CAA0-284D-AD23-AB94BA9C0E18}"/>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965" t="-14620"/>
                </a:stretch>
              </a:blipFill>
            </p:spPr>
            <p:txBody>
              <a:bodyPr/>
              <a:lstStyle/>
              <a:p>
                <a:r>
                  <a:rPr lang="en-US">
                    <a:noFill/>
                  </a:rPr>
                  <a:t> </a:t>
                </a:r>
              </a:p>
            </p:txBody>
          </p:sp>
        </mc:Fallback>
      </mc:AlternateContent>
      <p:sp>
        <p:nvSpPr>
          <p:cNvPr id="33" name="Oval 32">
            <a:extLst>
              <a:ext uri="{FF2B5EF4-FFF2-40B4-BE49-F238E27FC236}">
                <a16:creationId xmlns:a16="http://schemas.microsoft.com/office/drawing/2014/main" id="{7B0E0FB8-1375-4941-B89D-764C2D834609}"/>
              </a:ext>
            </a:extLst>
          </p:cNvPr>
          <p:cNvSpPr/>
          <p:nvPr/>
        </p:nvSpPr>
        <p:spPr>
          <a:xfrm>
            <a:off x="6985317" y="4402553"/>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4" name="Oval 33">
            <a:extLst>
              <a:ext uri="{FF2B5EF4-FFF2-40B4-BE49-F238E27FC236}">
                <a16:creationId xmlns:a16="http://schemas.microsoft.com/office/drawing/2014/main" id="{1D5D4A36-B1EE-BA4F-91CC-2A89602A8E20}"/>
              </a:ext>
            </a:extLst>
          </p:cNvPr>
          <p:cNvSpPr/>
          <p:nvPr/>
        </p:nvSpPr>
        <p:spPr>
          <a:xfrm>
            <a:off x="6258242" y="3732156"/>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5" name="Oval 34">
            <a:extLst>
              <a:ext uri="{FF2B5EF4-FFF2-40B4-BE49-F238E27FC236}">
                <a16:creationId xmlns:a16="http://schemas.microsoft.com/office/drawing/2014/main" id="{8149158D-985C-4C4C-B105-352D201C2C0B}"/>
              </a:ext>
            </a:extLst>
          </p:cNvPr>
          <p:cNvSpPr/>
          <p:nvPr/>
        </p:nvSpPr>
        <p:spPr>
          <a:xfrm>
            <a:off x="6258242" y="4836026"/>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6" name="Oval 35">
            <a:extLst>
              <a:ext uri="{FF2B5EF4-FFF2-40B4-BE49-F238E27FC236}">
                <a16:creationId xmlns:a16="http://schemas.microsoft.com/office/drawing/2014/main" id="{2CFCE068-B3EB-044B-99DC-E1D9EFA9920D}"/>
              </a:ext>
            </a:extLst>
          </p:cNvPr>
          <p:cNvSpPr/>
          <p:nvPr/>
        </p:nvSpPr>
        <p:spPr>
          <a:xfrm>
            <a:off x="7495633" y="3820494"/>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7" name="Oval 36">
            <a:extLst>
              <a:ext uri="{FF2B5EF4-FFF2-40B4-BE49-F238E27FC236}">
                <a16:creationId xmlns:a16="http://schemas.microsoft.com/office/drawing/2014/main" id="{A7B1D377-50C7-E648-A681-095A923AF4AC}"/>
              </a:ext>
            </a:extLst>
          </p:cNvPr>
          <p:cNvSpPr/>
          <p:nvPr/>
        </p:nvSpPr>
        <p:spPr>
          <a:xfrm>
            <a:off x="7533957" y="5075885"/>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38" name="Straight Connector 37">
            <a:extLst>
              <a:ext uri="{FF2B5EF4-FFF2-40B4-BE49-F238E27FC236}">
                <a16:creationId xmlns:a16="http://schemas.microsoft.com/office/drawing/2014/main" id="{B6DBDD1F-8A96-394F-82EC-BF09CEEBF5D3}"/>
              </a:ext>
            </a:extLst>
          </p:cNvPr>
          <p:cNvCxnSpPr>
            <a:stCxn id="36" idx="3"/>
            <a:endCxn id="33" idx="7"/>
          </p:cNvCxnSpPr>
          <p:nvPr/>
        </p:nvCxnSpPr>
        <p:spPr>
          <a:xfrm flipH="1">
            <a:off x="7297513" y="4132690"/>
            <a:ext cx="251684" cy="323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4416CEB-2D57-F242-89B3-E3FDD2A4284E}"/>
              </a:ext>
            </a:extLst>
          </p:cNvPr>
          <p:cNvCxnSpPr>
            <a:stCxn id="34" idx="5"/>
            <a:endCxn id="33" idx="1"/>
          </p:cNvCxnSpPr>
          <p:nvPr/>
        </p:nvCxnSpPr>
        <p:spPr>
          <a:xfrm>
            <a:off x="6570438" y="4044352"/>
            <a:ext cx="468443" cy="411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3535745-909E-3841-9C78-1C364C2669BE}"/>
              </a:ext>
            </a:extLst>
          </p:cNvPr>
          <p:cNvCxnSpPr>
            <a:stCxn id="33" idx="3"/>
            <a:endCxn id="35" idx="7"/>
          </p:cNvCxnSpPr>
          <p:nvPr/>
        </p:nvCxnSpPr>
        <p:spPr>
          <a:xfrm flipH="1">
            <a:off x="6570438" y="4714749"/>
            <a:ext cx="468443" cy="174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EA71412-26DD-5947-BAF9-374A8D744E38}"/>
              </a:ext>
            </a:extLst>
          </p:cNvPr>
          <p:cNvCxnSpPr>
            <a:stCxn id="33" idx="5"/>
            <a:endCxn id="37" idx="1"/>
          </p:cNvCxnSpPr>
          <p:nvPr/>
        </p:nvCxnSpPr>
        <p:spPr>
          <a:xfrm>
            <a:off x="7297513" y="4714749"/>
            <a:ext cx="290008" cy="414700"/>
          </a:xfrm>
          <a:prstGeom prst="line">
            <a:avLst/>
          </a:prstGeom>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BCA56DE-BFD5-6640-8784-B02A157FA7E2}"/>
              </a:ext>
            </a:extLst>
          </p:cNvPr>
          <p:cNvSpPr/>
          <p:nvPr/>
        </p:nvSpPr>
        <p:spPr>
          <a:xfrm rot="2532631">
            <a:off x="5903349" y="3936185"/>
            <a:ext cx="1730809" cy="595564"/>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7" name="Rectangle 6">
            <a:extLst>
              <a:ext uri="{FF2B5EF4-FFF2-40B4-BE49-F238E27FC236}">
                <a16:creationId xmlns:a16="http://schemas.microsoft.com/office/drawing/2014/main" id="{140792BB-367A-9D49-8442-69983117BAD8}"/>
              </a:ext>
            </a:extLst>
          </p:cNvPr>
          <p:cNvSpPr/>
          <p:nvPr/>
        </p:nvSpPr>
        <p:spPr>
          <a:xfrm>
            <a:off x="8558212" y="3216636"/>
            <a:ext cx="542925" cy="43068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r>
              <a:rPr lang="en-US" baseline="-25000" dirty="0"/>
              <a:t>12</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A15687-D5E2-4B4E-981C-88AB8DB78EC8}"/>
                  </a:ext>
                </a:extLst>
              </p:cNvPr>
              <p:cNvSpPr txBox="1"/>
              <p:nvPr/>
            </p:nvSpPr>
            <p:spPr>
              <a:xfrm>
                <a:off x="6164478" y="3074684"/>
                <a:ext cx="2266070" cy="5786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solidFill>
                            <a:schemeClr val="accent2"/>
                          </a:solidFill>
                          <a:latin typeface="Cambria Math" panose="02040503050406030204" pitchFamily="18" charset="0"/>
                        </a:rPr>
                        <m:t>𝑓</m:t>
                      </m:r>
                      <m:d>
                        <m:dPr>
                          <m:ctrlPr>
                            <a:rPr lang="en-US" sz="2800" i="1">
                              <a:solidFill>
                                <a:schemeClr val="accent2"/>
                              </a:solidFill>
                              <a:latin typeface="Cambria Math" panose="02040503050406030204" pitchFamily="18" charset="0"/>
                            </a:rPr>
                          </m:ctrlPr>
                        </m:dPr>
                        <m:e>
                          <m:sSubSup>
                            <m:sSubSupPr>
                              <m:ctrlPr>
                                <a:rPr lang="en-US" sz="2800" i="1">
                                  <a:solidFill>
                                    <a:schemeClr val="accent2"/>
                                  </a:solidFill>
                                  <a:latin typeface="Cambria Math" panose="02040503050406030204" pitchFamily="18" charset="0"/>
                                </a:rPr>
                              </m:ctrlPr>
                            </m:sSubSupPr>
                            <m:e>
                              <m:r>
                                <a:rPr lang="en-US" sz="2800" i="1">
                                  <a:solidFill>
                                    <a:schemeClr val="accent2"/>
                                  </a:solidFill>
                                  <a:latin typeface="Cambria Math" panose="02040503050406030204" pitchFamily="18" charset="0"/>
                                </a:rPr>
                                <m:t>h</m:t>
                              </m:r>
                            </m:e>
                            <m:sub>
                              <m:r>
                                <a:rPr lang="en-US" sz="2800" b="0" i="1" smtClean="0">
                                  <a:solidFill>
                                    <a:schemeClr val="accent2"/>
                                  </a:solidFill>
                                  <a:latin typeface="Cambria Math" panose="02040503050406030204" pitchFamily="18" charset="0"/>
                                </a:rPr>
                                <m:t>1</m:t>
                              </m:r>
                            </m:sub>
                            <m:sup>
                              <m:r>
                                <a:rPr lang="en-US" sz="2800" i="1">
                                  <a:solidFill>
                                    <a:schemeClr val="accent2"/>
                                  </a:solidFill>
                                  <a:latin typeface="Cambria Math" panose="02040503050406030204" pitchFamily="18" charset="0"/>
                                </a:rPr>
                                <m:t>𝑙</m:t>
                              </m:r>
                            </m:sup>
                          </m:sSubSup>
                          <m:r>
                            <a:rPr lang="en-US" sz="2800" i="1">
                              <a:solidFill>
                                <a:schemeClr val="accent2"/>
                              </a:solidFill>
                              <a:latin typeface="Cambria Math" panose="02040503050406030204" pitchFamily="18" charset="0"/>
                            </a:rPr>
                            <m:t>, </m:t>
                          </m:r>
                          <m:sSub>
                            <m:sSubPr>
                              <m:ctrlPr>
                                <a:rPr lang="en-US" sz="2800" i="1">
                                  <a:solidFill>
                                    <a:schemeClr val="accent2"/>
                                  </a:solidFill>
                                  <a:latin typeface="Cambria Math" panose="02040503050406030204" pitchFamily="18" charset="0"/>
                                </a:rPr>
                              </m:ctrlPr>
                            </m:sSubPr>
                            <m:e>
                              <m:r>
                                <a:rPr lang="en-US" sz="2800" i="1">
                                  <a:solidFill>
                                    <a:schemeClr val="accent2"/>
                                  </a:solidFill>
                                  <a:latin typeface="Cambria Math" panose="02040503050406030204" pitchFamily="18" charset="0"/>
                                </a:rPr>
                                <m:t>𝑒</m:t>
                              </m:r>
                            </m:e>
                            <m:sub>
                              <m:r>
                                <a:rPr lang="en-US" sz="2800" b="0" i="1" smtClean="0">
                                  <a:solidFill>
                                    <a:schemeClr val="accent2"/>
                                  </a:solidFill>
                                  <a:latin typeface="Cambria Math" panose="02040503050406030204" pitchFamily="18" charset="0"/>
                                </a:rPr>
                                <m:t>12</m:t>
                              </m:r>
                            </m:sub>
                          </m:sSub>
                          <m:r>
                            <a:rPr lang="en-US" sz="2800" i="1">
                              <a:solidFill>
                                <a:schemeClr val="accent2"/>
                              </a:solidFill>
                              <a:latin typeface="Cambria Math" panose="02040503050406030204" pitchFamily="18" charset="0"/>
                            </a:rPr>
                            <m:t>,</m:t>
                          </m:r>
                          <m:sSubSup>
                            <m:sSubSupPr>
                              <m:ctrlPr>
                                <a:rPr lang="en-US" sz="2800" i="1">
                                  <a:solidFill>
                                    <a:schemeClr val="accent2"/>
                                  </a:solidFill>
                                  <a:latin typeface="Cambria Math" panose="02040503050406030204" pitchFamily="18" charset="0"/>
                                </a:rPr>
                              </m:ctrlPr>
                            </m:sSubSupPr>
                            <m:e>
                              <m:r>
                                <a:rPr lang="en-US" sz="2800" i="1">
                                  <a:solidFill>
                                    <a:schemeClr val="accent2"/>
                                  </a:solidFill>
                                  <a:latin typeface="Cambria Math" panose="02040503050406030204" pitchFamily="18" charset="0"/>
                                </a:rPr>
                                <m:t>h</m:t>
                              </m:r>
                            </m:e>
                            <m:sub>
                              <m:r>
                                <a:rPr lang="en-US" sz="2800" b="0" i="1" smtClean="0">
                                  <a:solidFill>
                                    <a:schemeClr val="accent2"/>
                                  </a:solidFill>
                                  <a:latin typeface="Cambria Math" panose="02040503050406030204" pitchFamily="18" charset="0"/>
                                </a:rPr>
                                <m:t>2</m:t>
                              </m:r>
                            </m:sub>
                            <m:sup>
                              <m:r>
                                <a:rPr lang="en-US" sz="2800" i="1">
                                  <a:solidFill>
                                    <a:schemeClr val="accent2"/>
                                  </a:solidFill>
                                  <a:latin typeface="Cambria Math" panose="02040503050406030204" pitchFamily="18" charset="0"/>
                                </a:rPr>
                                <m:t>𝑙</m:t>
                              </m:r>
                            </m:sup>
                          </m:sSubSup>
                        </m:e>
                      </m:d>
                    </m:oMath>
                  </m:oMathPara>
                </a14:m>
                <a:endParaRPr lang="en-US" sz="2800" b="1" dirty="0">
                  <a:solidFill>
                    <a:schemeClr val="accent2"/>
                  </a:solidFill>
                </a:endParaRPr>
              </a:p>
            </p:txBody>
          </p:sp>
        </mc:Choice>
        <mc:Fallback xmlns="">
          <p:sp>
            <p:nvSpPr>
              <p:cNvPr id="11" name="TextBox 10">
                <a:extLst>
                  <a:ext uri="{FF2B5EF4-FFF2-40B4-BE49-F238E27FC236}">
                    <a16:creationId xmlns:a16="http://schemas.microsoft.com/office/drawing/2014/main" id="{58A15687-D5E2-4B4E-981C-88AB8DB78EC8}"/>
                  </a:ext>
                </a:extLst>
              </p:cNvPr>
              <p:cNvSpPr txBox="1">
                <a:spLocks noRot="1" noChangeAspect="1" noMove="1" noResize="1" noEditPoints="1" noAdjustHandles="1" noChangeArrowheads="1" noChangeShapeType="1" noTextEdit="1"/>
              </p:cNvSpPr>
              <p:nvPr/>
            </p:nvSpPr>
            <p:spPr>
              <a:xfrm>
                <a:off x="6164478" y="3074684"/>
                <a:ext cx="2266070" cy="578685"/>
              </a:xfrm>
              <a:prstGeom prst="rect">
                <a:avLst/>
              </a:prstGeom>
              <a:blipFill>
                <a:blip r:embed="rId3"/>
                <a:stretch>
                  <a:fillRect l="-556" b="-1063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A07A9AD-F5F5-0A46-9DC6-BC99E502DEEF}"/>
              </a:ext>
            </a:extLst>
          </p:cNvPr>
          <p:cNvCxnSpPr>
            <a:stCxn id="6" idx="0"/>
            <a:endCxn id="7" idx="1"/>
          </p:cNvCxnSpPr>
          <p:nvPr/>
        </p:nvCxnSpPr>
        <p:spPr>
          <a:xfrm flipV="1">
            <a:off x="6968821" y="3431977"/>
            <a:ext cx="1589391" cy="58142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708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1BADD-3AD0-0647-BDF4-AC52896FD079}"/>
              </a:ext>
            </a:extLst>
          </p:cNvPr>
          <p:cNvSpPr>
            <a:spLocks noGrp="1"/>
          </p:cNvSpPr>
          <p:nvPr>
            <p:ph type="title"/>
          </p:nvPr>
        </p:nvSpPr>
        <p:spPr/>
        <p:txBody>
          <a:bodyPr/>
          <a:lstStyle/>
          <a:p>
            <a:r>
              <a:rPr lang="en-US" dirty="0"/>
              <a:t>Formalization of graph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6F3273-CAA0-284D-AD23-AB94BA9C0E18}"/>
                  </a:ext>
                </a:extLst>
              </p:cNvPr>
              <p:cNvSpPr>
                <a:spLocks noGrp="1"/>
              </p:cNvSpPr>
              <p:nvPr>
                <p:ph idx="1"/>
              </p:nvPr>
            </p:nvSpPr>
            <p:spPr>
              <a:xfrm>
                <a:off x="838200" y="1825625"/>
                <a:ext cx="10515600" cy="4351338"/>
              </a:xfrm>
            </p:spPr>
            <p:txBody>
              <a:bodyPr/>
              <a:lstStyle/>
              <a:p>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𝑖</m:t>
                                </m:r>
                              </m:sub>
                            </m:sSub>
                          </m:sub>
                          <m:sup/>
                          <m:e>
                            <m:r>
                              <a:rPr lang="en-US" i="1">
                                <a:latin typeface="Cambria Math" panose="02040503050406030204" pitchFamily="18" charset="0"/>
                              </a:rPr>
                              <m:t>𝑓</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sub>
                                  <m:sup>
                                    <m:r>
                                      <a:rPr lang="en-US" i="1">
                                        <a:latin typeface="Cambria Math" panose="02040503050406030204" pitchFamily="18" charset="0"/>
                                      </a:rPr>
                                      <m:t>𝑙</m:t>
                                    </m:r>
                                  </m:sup>
                                </m:sSubSup>
                                <m:r>
                                  <a:rPr lang="en-US" i="1">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𝑗</m:t>
                                    </m:r>
                                  </m:sub>
                                  <m:sup>
                                    <m:r>
                                      <a:rPr lang="en-US" b="0" i="1" smtClean="0">
                                        <a:latin typeface="Cambria Math" panose="02040503050406030204" pitchFamily="18" charset="0"/>
                                      </a:rPr>
                                      <m:t>𝑙</m:t>
                                    </m:r>
                                  </m:sup>
                                </m:sSubSup>
                              </m:e>
                            </m:d>
                          </m:e>
                        </m:nary>
                      </m:e>
                    </m:d>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𝑖</m:t>
                        </m:r>
                      </m:sub>
                    </m:sSub>
                  </m:oMath>
                </a14:m>
                <a:r>
                  <a:rPr lang="en-US" dirty="0"/>
                  <a:t> is the neighborhood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a:t>
                </a:r>
              </a:p>
            </p:txBody>
          </p:sp>
        </mc:Choice>
        <mc:Fallback xmlns="">
          <p:sp>
            <p:nvSpPr>
              <p:cNvPr id="3" name="Content Placeholder 2">
                <a:extLst>
                  <a:ext uri="{FF2B5EF4-FFF2-40B4-BE49-F238E27FC236}">
                    <a16:creationId xmlns:a16="http://schemas.microsoft.com/office/drawing/2014/main" id="{5E6F3273-CAA0-284D-AD23-AB94BA9C0E18}"/>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965" t="-14620"/>
                </a:stretch>
              </a:blipFill>
            </p:spPr>
            <p:txBody>
              <a:bodyPr/>
              <a:lstStyle/>
              <a:p>
                <a:r>
                  <a:rPr lang="en-US">
                    <a:noFill/>
                  </a:rPr>
                  <a:t> </a:t>
                </a:r>
              </a:p>
            </p:txBody>
          </p:sp>
        </mc:Fallback>
      </mc:AlternateContent>
      <p:sp>
        <p:nvSpPr>
          <p:cNvPr id="33" name="Oval 32">
            <a:extLst>
              <a:ext uri="{FF2B5EF4-FFF2-40B4-BE49-F238E27FC236}">
                <a16:creationId xmlns:a16="http://schemas.microsoft.com/office/drawing/2014/main" id="{7B0E0FB8-1375-4941-B89D-764C2D834609}"/>
              </a:ext>
            </a:extLst>
          </p:cNvPr>
          <p:cNvSpPr/>
          <p:nvPr/>
        </p:nvSpPr>
        <p:spPr>
          <a:xfrm>
            <a:off x="6985317" y="4402553"/>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4" name="Oval 33">
            <a:extLst>
              <a:ext uri="{FF2B5EF4-FFF2-40B4-BE49-F238E27FC236}">
                <a16:creationId xmlns:a16="http://schemas.microsoft.com/office/drawing/2014/main" id="{1D5D4A36-B1EE-BA4F-91CC-2A89602A8E20}"/>
              </a:ext>
            </a:extLst>
          </p:cNvPr>
          <p:cNvSpPr/>
          <p:nvPr/>
        </p:nvSpPr>
        <p:spPr>
          <a:xfrm>
            <a:off x="6258242" y="3732156"/>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5" name="Oval 34">
            <a:extLst>
              <a:ext uri="{FF2B5EF4-FFF2-40B4-BE49-F238E27FC236}">
                <a16:creationId xmlns:a16="http://schemas.microsoft.com/office/drawing/2014/main" id="{8149158D-985C-4C4C-B105-352D201C2C0B}"/>
              </a:ext>
            </a:extLst>
          </p:cNvPr>
          <p:cNvSpPr/>
          <p:nvPr/>
        </p:nvSpPr>
        <p:spPr>
          <a:xfrm>
            <a:off x="6258242" y="4836026"/>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6" name="Oval 35">
            <a:extLst>
              <a:ext uri="{FF2B5EF4-FFF2-40B4-BE49-F238E27FC236}">
                <a16:creationId xmlns:a16="http://schemas.microsoft.com/office/drawing/2014/main" id="{2CFCE068-B3EB-044B-99DC-E1D9EFA9920D}"/>
              </a:ext>
            </a:extLst>
          </p:cNvPr>
          <p:cNvSpPr/>
          <p:nvPr/>
        </p:nvSpPr>
        <p:spPr>
          <a:xfrm>
            <a:off x="7495633" y="3820494"/>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7" name="Oval 36">
            <a:extLst>
              <a:ext uri="{FF2B5EF4-FFF2-40B4-BE49-F238E27FC236}">
                <a16:creationId xmlns:a16="http://schemas.microsoft.com/office/drawing/2014/main" id="{A7B1D377-50C7-E648-A681-095A923AF4AC}"/>
              </a:ext>
            </a:extLst>
          </p:cNvPr>
          <p:cNvSpPr/>
          <p:nvPr/>
        </p:nvSpPr>
        <p:spPr>
          <a:xfrm>
            <a:off x="7533957" y="5075885"/>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38" name="Straight Connector 37">
            <a:extLst>
              <a:ext uri="{FF2B5EF4-FFF2-40B4-BE49-F238E27FC236}">
                <a16:creationId xmlns:a16="http://schemas.microsoft.com/office/drawing/2014/main" id="{B6DBDD1F-8A96-394F-82EC-BF09CEEBF5D3}"/>
              </a:ext>
            </a:extLst>
          </p:cNvPr>
          <p:cNvCxnSpPr>
            <a:stCxn id="36" idx="3"/>
            <a:endCxn id="33" idx="7"/>
          </p:cNvCxnSpPr>
          <p:nvPr/>
        </p:nvCxnSpPr>
        <p:spPr>
          <a:xfrm flipH="1">
            <a:off x="7297513" y="4132690"/>
            <a:ext cx="251684" cy="323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4416CEB-2D57-F242-89B3-E3FDD2A4284E}"/>
              </a:ext>
            </a:extLst>
          </p:cNvPr>
          <p:cNvCxnSpPr>
            <a:cxnSpLocks/>
            <a:stCxn id="34" idx="5"/>
            <a:endCxn id="33" idx="1"/>
          </p:cNvCxnSpPr>
          <p:nvPr/>
        </p:nvCxnSpPr>
        <p:spPr>
          <a:xfrm>
            <a:off x="6570438" y="4044352"/>
            <a:ext cx="468443" cy="411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3535745-909E-3841-9C78-1C364C2669BE}"/>
              </a:ext>
            </a:extLst>
          </p:cNvPr>
          <p:cNvCxnSpPr>
            <a:stCxn id="33" idx="3"/>
            <a:endCxn id="35" idx="7"/>
          </p:cNvCxnSpPr>
          <p:nvPr/>
        </p:nvCxnSpPr>
        <p:spPr>
          <a:xfrm flipH="1">
            <a:off x="6570438" y="4714749"/>
            <a:ext cx="468443" cy="174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EA71412-26DD-5947-BAF9-374A8D744E38}"/>
              </a:ext>
            </a:extLst>
          </p:cNvPr>
          <p:cNvCxnSpPr>
            <a:stCxn id="33" idx="5"/>
            <a:endCxn id="37" idx="1"/>
          </p:cNvCxnSpPr>
          <p:nvPr/>
        </p:nvCxnSpPr>
        <p:spPr>
          <a:xfrm>
            <a:off x="7297513" y="4714749"/>
            <a:ext cx="290008" cy="414700"/>
          </a:xfrm>
          <a:prstGeom prst="line">
            <a:avLst/>
          </a:prstGeom>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BCA56DE-BFD5-6640-8784-B02A157FA7E2}"/>
              </a:ext>
            </a:extLst>
          </p:cNvPr>
          <p:cNvSpPr/>
          <p:nvPr/>
        </p:nvSpPr>
        <p:spPr>
          <a:xfrm rot="7692954">
            <a:off x="6589154" y="3998345"/>
            <a:ext cx="1730809" cy="595564"/>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0792BB-367A-9D49-8442-69983117BAD8}"/>
              </a:ext>
            </a:extLst>
          </p:cNvPr>
          <p:cNvSpPr/>
          <p:nvPr/>
        </p:nvSpPr>
        <p:spPr>
          <a:xfrm>
            <a:off x="8558212" y="3216636"/>
            <a:ext cx="542925" cy="43068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r>
              <a:rPr lang="en-US" baseline="-25000" dirty="0"/>
              <a:t>12</a:t>
            </a:r>
          </a:p>
        </p:txBody>
      </p:sp>
      <p:sp>
        <p:nvSpPr>
          <p:cNvPr id="15" name="Rectangle 14">
            <a:extLst>
              <a:ext uri="{FF2B5EF4-FFF2-40B4-BE49-F238E27FC236}">
                <a16:creationId xmlns:a16="http://schemas.microsoft.com/office/drawing/2014/main" id="{830BBC31-EDDF-3A48-A6AF-C29698B3A05D}"/>
              </a:ext>
            </a:extLst>
          </p:cNvPr>
          <p:cNvSpPr/>
          <p:nvPr/>
        </p:nvSpPr>
        <p:spPr>
          <a:xfrm>
            <a:off x="9101137" y="3216634"/>
            <a:ext cx="542925" cy="43068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r>
              <a:rPr lang="en-US" baseline="-25000" dirty="0"/>
              <a:t>12</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58DF99B-59C3-424D-ADCB-BE5495120FDF}"/>
                  </a:ext>
                </a:extLst>
              </p:cNvPr>
              <p:cNvSpPr txBox="1"/>
              <p:nvPr/>
            </p:nvSpPr>
            <p:spPr>
              <a:xfrm>
                <a:off x="7746046" y="4161159"/>
                <a:ext cx="2266070" cy="5786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solidFill>
                            <a:schemeClr val="accent2"/>
                          </a:solidFill>
                          <a:latin typeface="Cambria Math" panose="02040503050406030204" pitchFamily="18" charset="0"/>
                        </a:rPr>
                        <m:t>𝑓</m:t>
                      </m:r>
                      <m:d>
                        <m:dPr>
                          <m:ctrlPr>
                            <a:rPr lang="en-US" sz="2800" i="1">
                              <a:solidFill>
                                <a:schemeClr val="accent2"/>
                              </a:solidFill>
                              <a:latin typeface="Cambria Math" panose="02040503050406030204" pitchFamily="18" charset="0"/>
                            </a:rPr>
                          </m:ctrlPr>
                        </m:dPr>
                        <m:e>
                          <m:sSubSup>
                            <m:sSubSupPr>
                              <m:ctrlPr>
                                <a:rPr lang="en-US" sz="2800" i="1">
                                  <a:solidFill>
                                    <a:schemeClr val="accent2"/>
                                  </a:solidFill>
                                  <a:latin typeface="Cambria Math" panose="02040503050406030204" pitchFamily="18" charset="0"/>
                                </a:rPr>
                              </m:ctrlPr>
                            </m:sSubSupPr>
                            <m:e>
                              <m:r>
                                <a:rPr lang="en-US" sz="2800" i="1">
                                  <a:solidFill>
                                    <a:schemeClr val="accent2"/>
                                  </a:solidFill>
                                  <a:latin typeface="Cambria Math" panose="02040503050406030204" pitchFamily="18" charset="0"/>
                                </a:rPr>
                                <m:t>h</m:t>
                              </m:r>
                            </m:e>
                            <m:sub>
                              <m:r>
                                <a:rPr lang="en-US" sz="2800" b="0" i="1" smtClean="0">
                                  <a:solidFill>
                                    <a:schemeClr val="accent2"/>
                                  </a:solidFill>
                                  <a:latin typeface="Cambria Math" panose="02040503050406030204" pitchFamily="18" charset="0"/>
                                </a:rPr>
                                <m:t>1</m:t>
                              </m:r>
                            </m:sub>
                            <m:sup>
                              <m:r>
                                <a:rPr lang="en-US" sz="2800" i="1">
                                  <a:solidFill>
                                    <a:schemeClr val="accent2"/>
                                  </a:solidFill>
                                  <a:latin typeface="Cambria Math" panose="02040503050406030204" pitchFamily="18" charset="0"/>
                                </a:rPr>
                                <m:t>𝑙</m:t>
                              </m:r>
                            </m:sup>
                          </m:sSubSup>
                          <m:r>
                            <a:rPr lang="en-US" sz="2800" i="1">
                              <a:solidFill>
                                <a:schemeClr val="accent2"/>
                              </a:solidFill>
                              <a:latin typeface="Cambria Math" panose="02040503050406030204" pitchFamily="18" charset="0"/>
                            </a:rPr>
                            <m:t>, </m:t>
                          </m:r>
                          <m:sSub>
                            <m:sSubPr>
                              <m:ctrlPr>
                                <a:rPr lang="en-US" sz="2800" i="1">
                                  <a:solidFill>
                                    <a:schemeClr val="accent2"/>
                                  </a:solidFill>
                                  <a:latin typeface="Cambria Math" panose="02040503050406030204" pitchFamily="18" charset="0"/>
                                </a:rPr>
                              </m:ctrlPr>
                            </m:sSubPr>
                            <m:e>
                              <m:r>
                                <a:rPr lang="en-US" sz="2800" i="1">
                                  <a:solidFill>
                                    <a:schemeClr val="accent2"/>
                                  </a:solidFill>
                                  <a:latin typeface="Cambria Math" panose="02040503050406030204" pitchFamily="18" charset="0"/>
                                </a:rPr>
                                <m:t>𝑒</m:t>
                              </m:r>
                            </m:e>
                            <m:sub>
                              <m:r>
                                <a:rPr lang="en-US" sz="2800" b="0" i="1" smtClean="0">
                                  <a:solidFill>
                                    <a:schemeClr val="accent2"/>
                                  </a:solidFill>
                                  <a:latin typeface="Cambria Math" panose="02040503050406030204" pitchFamily="18" charset="0"/>
                                </a:rPr>
                                <m:t>12</m:t>
                              </m:r>
                            </m:sub>
                          </m:sSub>
                          <m:r>
                            <a:rPr lang="en-US" sz="2800" i="1">
                              <a:solidFill>
                                <a:schemeClr val="accent2"/>
                              </a:solidFill>
                              <a:latin typeface="Cambria Math" panose="02040503050406030204" pitchFamily="18" charset="0"/>
                            </a:rPr>
                            <m:t>,</m:t>
                          </m:r>
                          <m:sSubSup>
                            <m:sSubSupPr>
                              <m:ctrlPr>
                                <a:rPr lang="en-US" sz="2800" i="1">
                                  <a:solidFill>
                                    <a:schemeClr val="accent2"/>
                                  </a:solidFill>
                                  <a:latin typeface="Cambria Math" panose="02040503050406030204" pitchFamily="18" charset="0"/>
                                </a:rPr>
                              </m:ctrlPr>
                            </m:sSubSupPr>
                            <m:e>
                              <m:r>
                                <a:rPr lang="en-US" sz="2800" i="1">
                                  <a:solidFill>
                                    <a:schemeClr val="accent2"/>
                                  </a:solidFill>
                                  <a:latin typeface="Cambria Math" panose="02040503050406030204" pitchFamily="18" charset="0"/>
                                </a:rPr>
                                <m:t>h</m:t>
                              </m:r>
                            </m:e>
                            <m:sub>
                              <m:r>
                                <a:rPr lang="en-US" sz="2800" b="0" i="1" smtClean="0">
                                  <a:solidFill>
                                    <a:schemeClr val="accent2"/>
                                  </a:solidFill>
                                  <a:latin typeface="Cambria Math" panose="02040503050406030204" pitchFamily="18" charset="0"/>
                                </a:rPr>
                                <m:t>3</m:t>
                              </m:r>
                            </m:sub>
                            <m:sup>
                              <m:r>
                                <a:rPr lang="en-US" sz="2800" i="1">
                                  <a:solidFill>
                                    <a:schemeClr val="accent2"/>
                                  </a:solidFill>
                                  <a:latin typeface="Cambria Math" panose="02040503050406030204" pitchFamily="18" charset="0"/>
                                </a:rPr>
                                <m:t>𝑙</m:t>
                              </m:r>
                            </m:sup>
                          </m:sSubSup>
                        </m:e>
                      </m:d>
                    </m:oMath>
                  </m:oMathPara>
                </a14:m>
                <a:endParaRPr lang="en-US" sz="2800" b="1" dirty="0">
                  <a:solidFill>
                    <a:schemeClr val="accent2"/>
                  </a:solidFill>
                </a:endParaRPr>
              </a:p>
            </p:txBody>
          </p:sp>
        </mc:Choice>
        <mc:Fallback xmlns="">
          <p:sp>
            <p:nvSpPr>
              <p:cNvPr id="17" name="TextBox 16">
                <a:extLst>
                  <a:ext uri="{FF2B5EF4-FFF2-40B4-BE49-F238E27FC236}">
                    <a16:creationId xmlns:a16="http://schemas.microsoft.com/office/drawing/2014/main" id="{958DF99B-59C3-424D-ADCB-BE5495120FDF}"/>
                  </a:ext>
                </a:extLst>
              </p:cNvPr>
              <p:cNvSpPr txBox="1">
                <a:spLocks noRot="1" noChangeAspect="1" noMove="1" noResize="1" noEditPoints="1" noAdjustHandles="1" noChangeArrowheads="1" noChangeShapeType="1" noTextEdit="1"/>
              </p:cNvSpPr>
              <p:nvPr/>
            </p:nvSpPr>
            <p:spPr>
              <a:xfrm>
                <a:off x="7746046" y="4161159"/>
                <a:ext cx="2266070" cy="578685"/>
              </a:xfrm>
              <a:prstGeom prst="rect">
                <a:avLst/>
              </a:prstGeom>
              <a:blipFill>
                <a:blip r:embed="rId3"/>
                <a:stretch>
                  <a:fillRect l="-559" b="-13043"/>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3A2B5CE5-AFBD-E542-A744-279F5C561456}"/>
              </a:ext>
            </a:extLst>
          </p:cNvPr>
          <p:cNvCxnSpPr>
            <a:stCxn id="6" idx="0"/>
            <a:endCxn id="15" idx="2"/>
          </p:cNvCxnSpPr>
          <p:nvPr/>
        </p:nvCxnSpPr>
        <p:spPr>
          <a:xfrm flipV="1">
            <a:off x="7688521" y="3647315"/>
            <a:ext cx="1684079" cy="83302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7775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lphago" id="{7C4A6411-DDB0-7944-BF51-99CC6A96E7CD}" vid="{DAFD623C-77C6-1F4A-9FC7-B518F54EF5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nyush-stem-talk</Template>
  <TotalTime>27070</TotalTime>
  <Words>1241</Words>
  <Application>Microsoft Macintosh PowerPoint</Application>
  <PresentationFormat>Widescreen</PresentationFormat>
  <Paragraphs>300</Paragraphs>
  <Slides>36</Slides>
  <Notes>7</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Cambria Math</vt:lpstr>
      <vt:lpstr>Consolas</vt:lpstr>
      <vt:lpstr>Office Theme</vt:lpstr>
      <vt:lpstr>Deep Graph Library an update</vt:lpstr>
      <vt:lpstr>Deep learning + Graph</vt:lpstr>
      <vt:lpstr>DNN Trend: deep learning on graphs</vt:lpstr>
      <vt:lpstr>Drug-Repurposing KG (DRKG)</vt:lpstr>
      <vt:lpstr>Drug-Repurposing KG (DRKG)</vt:lpstr>
      <vt:lpstr>Deep Graph in a nutshell: “Who are you?”</vt:lpstr>
      <vt:lpstr>Formalization of graph neural networks</vt:lpstr>
      <vt:lpstr>Formalization of graph neural networks</vt:lpstr>
      <vt:lpstr>Formalization of graph neural networks</vt:lpstr>
      <vt:lpstr>Formalization of graph neural networks</vt:lpstr>
      <vt:lpstr>Formalization of graph neural networks</vt:lpstr>
      <vt:lpstr>Formalization of graph neural networks</vt:lpstr>
      <vt:lpstr>DGL:  history, design &amp; performance</vt:lpstr>
      <vt:lpstr>DGL: The history</vt:lpstr>
      <vt:lpstr>DGL meta-objectives &amp; architecture</vt:lpstr>
      <vt:lpstr>Flexible message propagation</vt:lpstr>
      <vt:lpstr>Flexible message handling</vt:lpstr>
      <vt:lpstr>DGL programming interface</vt:lpstr>
      <vt:lpstr>Writing GNNs is intuitive in DGL (GAT)</vt:lpstr>
      <vt:lpstr>Performance</vt:lpstr>
      <vt:lpstr>Different scenarios require different supports</vt:lpstr>
      <vt:lpstr>Summary of DGL Programming Interface</vt:lpstr>
      <vt:lpstr>Achieving frame-neurality</vt:lpstr>
      <vt:lpstr>Achieving frame-neurality (not agnostic)</vt:lpstr>
      <vt:lpstr>The cost of being framework-neutrality</vt:lpstr>
      <vt:lpstr>More applications</vt:lpstr>
      <vt:lpstr>Scene graph extraction (experimental)</vt:lpstr>
      <vt:lpstr>Seeing the world from the lens of graphs</vt:lpstr>
      <vt:lpstr> CycleGT: Unsupervised Graph-to-Text and Text-to-Graph Generation via Cycle Training </vt:lpstr>
      <vt:lpstr>DGL-based domain packages</vt:lpstr>
      <vt:lpstr>Open source, the source of innovation</vt:lpstr>
      <vt:lpstr>DGL: next step(s)</vt:lpstr>
      <vt:lpstr>Reflection of Open-Source </vt:lpstr>
      <vt:lpstr>Why OSS can be a win-win?</vt:lpstr>
      <vt:lpstr>OSS projects: pitalls and lessons</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and AI:   Myths, facts, opportunities and challenges</dc:title>
  <dc:creator>Zheng Zhang</dc:creator>
  <cp:lastModifiedBy>Zhang Zheng</cp:lastModifiedBy>
  <cp:revision>502</cp:revision>
  <cp:lastPrinted>2016-10-11T06:54:31Z</cp:lastPrinted>
  <dcterms:created xsi:type="dcterms:W3CDTF">2016-10-10T06:32:17Z</dcterms:created>
  <dcterms:modified xsi:type="dcterms:W3CDTF">2020-06-13T08:23:44Z</dcterms:modified>
</cp:coreProperties>
</file>